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5"/>
  </p:notesMasterIdLst>
  <p:sldIdLst>
    <p:sldId id="256" r:id="rId2"/>
    <p:sldId id="283" r:id="rId3"/>
    <p:sldId id="471" r:id="rId4"/>
    <p:sldId id="472" r:id="rId5"/>
    <p:sldId id="473" r:id="rId6"/>
    <p:sldId id="286" r:id="rId7"/>
    <p:sldId id="474" r:id="rId8"/>
    <p:sldId id="475" r:id="rId9"/>
    <p:sldId id="476" r:id="rId10"/>
    <p:sldId id="477" r:id="rId11"/>
    <p:sldId id="478" r:id="rId12"/>
    <p:sldId id="479" r:id="rId13"/>
    <p:sldId id="480" r:id="rId14"/>
    <p:sldId id="302" r:id="rId15"/>
    <p:sldId id="482" r:id="rId16"/>
    <p:sldId id="306" r:id="rId17"/>
    <p:sldId id="481" r:id="rId18"/>
    <p:sldId id="484" r:id="rId19"/>
    <p:sldId id="483" r:id="rId20"/>
    <p:sldId id="485" r:id="rId21"/>
    <p:sldId id="486" r:id="rId22"/>
    <p:sldId id="487" r:id="rId23"/>
    <p:sldId id="488" r:id="rId2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varScale="1">
        <p:scale>
          <a:sx n="114" d="100"/>
          <a:sy n="114" d="100"/>
        </p:scale>
        <p:origin x="414" y="10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diagrams/_rels/data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svg"/><Relationship Id="rId1" Type="http://schemas.openxmlformats.org/officeDocument/2006/relationships/image" Target="../media/image4.png"/><Relationship Id="rId4" Type="http://schemas.openxmlformats.org/officeDocument/2006/relationships/image" Target="../media/image7.svg"/></Relationships>
</file>

<file path=ppt/diagrams/_rels/drawing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svg"/><Relationship Id="rId1" Type="http://schemas.openxmlformats.org/officeDocument/2006/relationships/image" Target="../media/image4.png"/><Relationship Id="rId4" Type="http://schemas.openxmlformats.org/officeDocument/2006/relationships/image" Target="../media/image7.svg"/></Relationships>
</file>

<file path=ppt/diagrams/colors1.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251AB0E-A0AE-4AEA-93FE-E82E59BCED89}" type="doc">
      <dgm:prSet loTypeId="urn:microsoft.com/office/officeart/2018/2/layout/IconVerticalSolidList" loCatId="icon" qsTypeId="urn:microsoft.com/office/officeart/2005/8/quickstyle/simple1" qsCatId="simple" csTypeId="urn:microsoft.com/office/officeart/2005/8/colors/accent2_2" csCatId="accent2" phldr="1"/>
      <dgm:spPr/>
      <dgm:t>
        <a:bodyPr/>
        <a:lstStyle/>
        <a:p>
          <a:endParaRPr lang="en-US"/>
        </a:p>
      </dgm:t>
    </dgm:pt>
    <dgm:pt modelId="{5057F4B5-6E61-4124-B6B7-1CE052BED954}">
      <dgm:prSet/>
      <dgm:spPr/>
      <dgm:t>
        <a:bodyPr/>
        <a:lstStyle/>
        <a:p>
          <a:pPr>
            <a:lnSpc>
              <a:spcPct val="100000"/>
            </a:lnSpc>
          </a:pPr>
          <a:r>
            <a:rPr lang="en-US" dirty="0"/>
            <a:t>Small Database</a:t>
          </a:r>
          <a:r>
            <a:rPr lang="en-US" dirty="0">
              <a:latin typeface="Arial"/>
            </a:rPr>
            <a:t>: </a:t>
          </a:r>
          <a:r>
            <a:rPr lang="en-US" dirty="0">
              <a:solidFill>
                <a:schemeClr val="tx1">
                  <a:lumMod val="60000"/>
                  <a:lumOff val="40000"/>
                </a:schemeClr>
              </a:solidFill>
            </a:rPr>
            <a:t>the database design process can be </a:t>
          </a:r>
          <a:r>
            <a:rPr lang="en-US" dirty="0">
              <a:solidFill>
                <a:schemeClr val="bg2">
                  <a:lumMod val="50000"/>
                </a:schemeClr>
              </a:solidFill>
            </a:rPr>
            <a:t>informal</a:t>
          </a:r>
          <a:r>
            <a:rPr lang="en-US" dirty="0">
              <a:solidFill>
                <a:schemeClr val="tx1">
                  <a:lumMod val="60000"/>
                  <a:lumOff val="40000"/>
                </a:schemeClr>
              </a:solidFill>
            </a:rPr>
            <a:t> and </a:t>
          </a:r>
          <a:r>
            <a:rPr lang="en-US" dirty="0">
              <a:solidFill>
                <a:schemeClr val="bg2">
                  <a:lumMod val="50000"/>
                </a:schemeClr>
              </a:solidFill>
            </a:rPr>
            <a:t>unstructured</a:t>
          </a:r>
          <a:r>
            <a:rPr lang="en-US" dirty="0">
              <a:solidFill>
                <a:schemeClr val="tx1">
                  <a:lumMod val="60000"/>
                  <a:lumOff val="40000"/>
                </a:schemeClr>
              </a:solidFill>
            </a:rPr>
            <a:t>. </a:t>
          </a:r>
        </a:p>
      </dgm:t>
    </dgm:pt>
    <dgm:pt modelId="{C3FA4374-56C7-4427-A784-0265B603848D}" type="parTrans" cxnId="{14AE6B01-2CBD-4EE8-A604-14F281AE78D5}">
      <dgm:prSet/>
      <dgm:spPr/>
      <dgm:t>
        <a:bodyPr/>
        <a:lstStyle/>
        <a:p>
          <a:endParaRPr lang="en-US"/>
        </a:p>
      </dgm:t>
    </dgm:pt>
    <dgm:pt modelId="{0226C52B-7CD4-45A6-98C8-C7F9E9A5F52A}" type="sibTrans" cxnId="{14AE6B01-2CBD-4EE8-A604-14F281AE78D5}">
      <dgm:prSet/>
      <dgm:spPr/>
      <dgm:t>
        <a:bodyPr/>
        <a:lstStyle/>
        <a:p>
          <a:endParaRPr lang="en-US"/>
        </a:p>
      </dgm:t>
    </dgm:pt>
    <dgm:pt modelId="{65832B8F-FFF5-4316-84C4-2CADC717A9C8}">
      <dgm:prSet/>
      <dgm:spPr/>
      <dgm:t>
        <a:bodyPr/>
        <a:lstStyle/>
        <a:p>
          <a:pPr>
            <a:lnSpc>
              <a:spcPct val="100000"/>
            </a:lnSpc>
          </a:pPr>
          <a:r>
            <a:rPr lang="en-US" dirty="0">
              <a:latin typeface="Arial"/>
            </a:rPr>
            <a:t>Large Complex Database: </a:t>
          </a:r>
          <a:r>
            <a:rPr lang="en-US" dirty="0">
              <a:solidFill>
                <a:schemeClr val="tx1">
                  <a:lumMod val="60000"/>
                  <a:lumOff val="40000"/>
                </a:schemeClr>
              </a:solidFill>
              <a:latin typeface="Arial"/>
            </a:rPr>
            <a:t>the process has three phases</a:t>
          </a:r>
          <a:r>
            <a:rPr lang="en-US" dirty="0">
              <a:solidFill>
                <a:schemeClr val="tx2">
                  <a:lumMod val="40000"/>
                  <a:lumOff val="60000"/>
                </a:schemeClr>
              </a:solidFill>
              <a:latin typeface="Arial"/>
            </a:rPr>
            <a:t> </a:t>
          </a:r>
          <a:r>
            <a:rPr lang="en-US" dirty="0">
              <a:solidFill>
                <a:schemeClr val="bg2">
                  <a:lumMod val="50000"/>
                </a:schemeClr>
              </a:solidFill>
              <a:latin typeface="Arial"/>
            </a:rPr>
            <a:t>Analysis, Logical desigal and  Physical design</a:t>
          </a:r>
        </a:p>
      </dgm:t>
    </dgm:pt>
    <dgm:pt modelId="{DCD531D1-376D-4B74-BC63-E95FECAECA10}" type="parTrans" cxnId="{6DF83D7D-72C1-4BDB-9461-E199218F8C42}">
      <dgm:prSet/>
      <dgm:spPr/>
      <dgm:t>
        <a:bodyPr/>
        <a:lstStyle/>
        <a:p>
          <a:endParaRPr lang="en-US"/>
        </a:p>
      </dgm:t>
    </dgm:pt>
    <dgm:pt modelId="{47A4A68D-335B-450C-B45E-995830217041}" type="sibTrans" cxnId="{6DF83D7D-72C1-4BDB-9461-E199218F8C42}">
      <dgm:prSet/>
      <dgm:spPr/>
      <dgm:t>
        <a:bodyPr/>
        <a:lstStyle/>
        <a:p>
          <a:endParaRPr lang="en-US"/>
        </a:p>
      </dgm:t>
    </dgm:pt>
    <dgm:pt modelId="{3CFFF8ED-FF2D-4E42-80DA-49A67D178E13}" type="pres">
      <dgm:prSet presAssocID="{4251AB0E-A0AE-4AEA-93FE-E82E59BCED89}" presName="root" presStyleCnt="0">
        <dgm:presLayoutVars>
          <dgm:dir/>
          <dgm:resizeHandles val="exact"/>
        </dgm:presLayoutVars>
      </dgm:prSet>
      <dgm:spPr/>
    </dgm:pt>
    <dgm:pt modelId="{14AF173B-262B-47BC-AD50-9FD92BA2118D}" type="pres">
      <dgm:prSet presAssocID="{5057F4B5-6E61-4124-B6B7-1CE052BED954}" presName="compNode" presStyleCnt="0"/>
      <dgm:spPr/>
    </dgm:pt>
    <dgm:pt modelId="{8BFA452F-35A1-4BF4-821B-9C35DBF5ACE0}" type="pres">
      <dgm:prSet presAssocID="{5057F4B5-6E61-4124-B6B7-1CE052BED954}" presName="bgRect" presStyleLbl="bgShp" presStyleIdx="0" presStyleCnt="2"/>
      <dgm:spPr/>
    </dgm:pt>
    <dgm:pt modelId="{FAD69B38-33F8-4553-82B1-762FE8DCD46A}" type="pres">
      <dgm:prSet presAssocID="{5057F4B5-6E61-4124-B6B7-1CE052BED954}" presName="iconRect" presStyleLbl="node1" presStyleIdx="0" presStyleCnt="2"/>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Database"/>
        </a:ext>
      </dgm:extLst>
    </dgm:pt>
    <dgm:pt modelId="{C69E3C4A-23FE-4C0C-A622-079ADC2FB9E0}" type="pres">
      <dgm:prSet presAssocID="{5057F4B5-6E61-4124-B6B7-1CE052BED954}" presName="spaceRect" presStyleCnt="0"/>
      <dgm:spPr/>
    </dgm:pt>
    <dgm:pt modelId="{6D061B00-3737-4BD5-A7C0-3AE54DB91536}" type="pres">
      <dgm:prSet presAssocID="{5057F4B5-6E61-4124-B6B7-1CE052BED954}" presName="parTx" presStyleLbl="revTx" presStyleIdx="0" presStyleCnt="2">
        <dgm:presLayoutVars>
          <dgm:chMax val="0"/>
          <dgm:chPref val="0"/>
        </dgm:presLayoutVars>
      </dgm:prSet>
      <dgm:spPr/>
    </dgm:pt>
    <dgm:pt modelId="{7DA06CCB-FD4F-47CD-A2F4-3AED8C2E171A}" type="pres">
      <dgm:prSet presAssocID="{0226C52B-7CD4-45A6-98C8-C7F9E9A5F52A}" presName="sibTrans" presStyleCnt="0"/>
      <dgm:spPr/>
    </dgm:pt>
    <dgm:pt modelId="{68B67FC7-0EAC-4686-96CE-5EF4D0B23A22}" type="pres">
      <dgm:prSet presAssocID="{65832B8F-FFF5-4316-84C4-2CADC717A9C8}" presName="compNode" presStyleCnt="0"/>
      <dgm:spPr/>
    </dgm:pt>
    <dgm:pt modelId="{AAB69111-7C0F-4F41-9F1F-2C1A781ED1F2}" type="pres">
      <dgm:prSet presAssocID="{65832B8F-FFF5-4316-84C4-2CADC717A9C8}" presName="bgRect" presStyleLbl="bgShp" presStyleIdx="1" presStyleCnt="2"/>
      <dgm:spPr/>
    </dgm:pt>
    <dgm:pt modelId="{D250B66C-78CC-4141-A8FB-EC4D33A656CE}" type="pres">
      <dgm:prSet presAssocID="{65832B8F-FFF5-4316-84C4-2CADC717A9C8}" presName="iconRect" presStyleLbl="node1" presStyleIdx="1" presStyleCnt="2"/>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Programmer"/>
        </a:ext>
      </dgm:extLst>
    </dgm:pt>
    <dgm:pt modelId="{26FF798B-F7EA-4BAC-B241-0337A559531A}" type="pres">
      <dgm:prSet presAssocID="{65832B8F-FFF5-4316-84C4-2CADC717A9C8}" presName="spaceRect" presStyleCnt="0"/>
      <dgm:spPr/>
    </dgm:pt>
    <dgm:pt modelId="{8C7A64AE-47F9-4514-B3DC-5D4F033FCC59}" type="pres">
      <dgm:prSet presAssocID="{65832B8F-FFF5-4316-84C4-2CADC717A9C8}" presName="parTx" presStyleLbl="revTx" presStyleIdx="1" presStyleCnt="2">
        <dgm:presLayoutVars>
          <dgm:chMax val="0"/>
          <dgm:chPref val="0"/>
        </dgm:presLayoutVars>
      </dgm:prSet>
      <dgm:spPr/>
    </dgm:pt>
  </dgm:ptLst>
  <dgm:cxnLst>
    <dgm:cxn modelId="{14AE6B01-2CBD-4EE8-A604-14F281AE78D5}" srcId="{4251AB0E-A0AE-4AEA-93FE-E82E59BCED89}" destId="{5057F4B5-6E61-4124-B6B7-1CE052BED954}" srcOrd="0" destOrd="0" parTransId="{C3FA4374-56C7-4427-A784-0265B603848D}" sibTransId="{0226C52B-7CD4-45A6-98C8-C7F9E9A5F52A}"/>
    <dgm:cxn modelId="{CBAB2229-7466-44B9-91A3-2EB4FD6F4E27}" type="presOf" srcId="{5057F4B5-6E61-4124-B6B7-1CE052BED954}" destId="{6D061B00-3737-4BD5-A7C0-3AE54DB91536}" srcOrd="0" destOrd="0" presId="urn:microsoft.com/office/officeart/2018/2/layout/IconVerticalSolidList"/>
    <dgm:cxn modelId="{0CF26E3E-AA1E-4AC4-9FC8-57966779347D}" type="presOf" srcId="{4251AB0E-A0AE-4AEA-93FE-E82E59BCED89}" destId="{3CFFF8ED-FF2D-4E42-80DA-49A67D178E13}" srcOrd="0" destOrd="0" presId="urn:microsoft.com/office/officeart/2018/2/layout/IconVerticalSolidList"/>
    <dgm:cxn modelId="{6DF83D7D-72C1-4BDB-9461-E199218F8C42}" srcId="{4251AB0E-A0AE-4AEA-93FE-E82E59BCED89}" destId="{65832B8F-FFF5-4316-84C4-2CADC717A9C8}" srcOrd="1" destOrd="0" parTransId="{DCD531D1-376D-4B74-BC63-E95FECAECA10}" sibTransId="{47A4A68D-335B-450C-B45E-995830217041}"/>
    <dgm:cxn modelId="{734C89EC-5993-4B73-902C-CE33C3E984BE}" type="presOf" srcId="{65832B8F-FFF5-4316-84C4-2CADC717A9C8}" destId="{8C7A64AE-47F9-4514-B3DC-5D4F033FCC59}" srcOrd="0" destOrd="0" presId="urn:microsoft.com/office/officeart/2018/2/layout/IconVerticalSolidList"/>
    <dgm:cxn modelId="{A38451E6-258C-4CFF-8610-C24770DF4B8D}" type="presParOf" srcId="{3CFFF8ED-FF2D-4E42-80DA-49A67D178E13}" destId="{14AF173B-262B-47BC-AD50-9FD92BA2118D}" srcOrd="0" destOrd="0" presId="urn:microsoft.com/office/officeart/2018/2/layout/IconVerticalSolidList"/>
    <dgm:cxn modelId="{758AB82B-D74E-43FB-9207-8641E16A417A}" type="presParOf" srcId="{14AF173B-262B-47BC-AD50-9FD92BA2118D}" destId="{8BFA452F-35A1-4BF4-821B-9C35DBF5ACE0}" srcOrd="0" destOrd="0" presId="urn:microsoft.com/office/officeart/2018/2/layout/IconVerticalSolidList"/>
    <dgm:cxn modelId="{AE5B674B-9B2C-4159-9E9A-C2B57479AC66}" type="presParOf" srcId="{14AF173B-262B-47BC-AD50-9FD92BA2118D}" destId="{FAD69B38-33F8-4553-82B1-762FE8DCD46A}" srcOrd="1" destOrd="0" presId="urn:microsoft.com/office/officeart/2018/2/layout/IconVerticalSolidList"/>
    <dgm:cxn modelId="{9606C88F-5D8A-4443-B133-C0935E87454A}" type="presParOf" srcId="{14AF173B-262B-47BC-AD50-9FD92BA2118D}" destId="{C69E3C4A-23FE-4C0C-A622-079ADC2FB9E0}" srcOrd="2" destOrd="0" presId="urn:microsoft.com/office/officeart/2018/2/layout/IconVerticalSolidList"/>
    <dgm:cxn modelId="{DA9755F4-5440-4BF5-8748-12B83AAF1A58}" type="presParOf" srcId="{14AF173B-262B-47BC-AD50-9FD92BA2118D}" destId="{6D061B00-3737-4BD5-A7C0-3AE54DB91536}" srcOrd="3" destOrd="0" presId="urn:microsoft.com/office/officeart/2018/2/layout/IconVerticalSolidList"/>
    <dgm:cxn modelId="{EC6DF288-08E0-4643-9D68-FE2C0D48ABBB}" type="presParOf" srcId="{3CFFF8ED-FF2D-4E42-80DA-49A67D178E13}" destId="{7DA06CCB-FD4F-47CD-A2F4-3AED8C2E171A}" srcOrd="1" destOrd="0" presId="urn:microsoft.com/office/officeart/2018/2/layout/IconVerticalSolidList"/>
    <dgm:cxn modelId="{CEF1FA9A-FAC4-4E4D-BD0F-E33008AB483B}" type="presParOf" srcId="{3CFFF8ED-FF2D-4E42-80DA-49A67D178E13}" destId="{68B67FC7-0EAC-4686-96CE-5EF4D0B23A22}" srcOrd="2" destOrd="0" presId="urn:microsoft.com/office/officeart/2018/2/layout/IconVerticalSolidList"/>
    <dgm:cxn modelId="{A80D62FB-D53A-4B69-A77E-9EA77830482C}" type="presParOf" srcId="{68B67FC7-0EAC-4686-96CE-5EF4D0B23A22}" destId="{AAB69111-7C0F-4F41-9F1F-2C1A781ED1F2}" srcOrd="0" destOrd="0" presId="urn:microsoft.com/office/officeart/2018/2/layout/IconVerticalSolidList"/>
    <dgm:cxn modelId="{712784FF-4B89-4346-A09A-971F8E2A4FAC}" type="presParOf" srcId="{68B67FC7-0EAC-4686-96CE-5EF4D0B23A22}" destId="{D250B66C-78CC-4141-A8FB-EC4D33A656CE}" srcOrd="1" destOrd="0" presId="urn:microsoft.com/office/officeart/2018/2/layout/IconVerticalSolidList"/>
    <dgm:cxn modelId="{3441F4AA-C82A-443E-84E2-C4FAC670BD77}" type="presParOf" srcId="{68B67FC7-0EAC-4686-96CE-5EF4D0B23A22}" destId="{26FF798B-F7EA-4BAC-B241-0337A559531A}" srcOrd="2" destOrd="0" presId="urn:microsoft.com/office/officeart/2018/2/layout/IconVerticalSolidList"/>
    <dgm:cxn modelId="{7C0B1CA8-49C1-4A75-BF40-44DD23C0A1DA}" type="presParOf" srcId="{68B67FC7-0EAC-4686-96CE-5EF4D0B23A22}" destId="{8C7A64AE-47F9-4514-B3DC-5D4F033FCC59}"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BFA452F-35A1-4BF4-821B-9C35DBF5ACE0}">
      <dsp:nvSpPr>
        <dsp:cNvPr id="0" name=""/>
        <dsp:cNvSpPr/>
      </dsp:nvSpPr>
      <dsp:spPr>
        <a:xfrm>
          <a:off x="0" y="791964"/>
          <a:ext cx="6172199" cy="1462087"/>
        </a:xfrm>
        <a:prstGeom prst="roundRect">
          <a:avLst>
            <a:gd name="adj" fmla="val 10000"/>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FAD69B38-33F8-4553-82B1-762FE8DCD46A}">
      <dsp:nvSpPr>
        <dsp:cNvPr id="0" name=""/>
        <dsp:cNvSpPr/>
      </dsp:nvSpPr>
      <dsp:spPr>
        <a:xfrm>
          <a:off x="442281" y="1120933"/>
          <a:ext cx="804148" cy="804148"/>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6D061B00-3737-4BD5-A7C0-3AE54DB91536}">
      <dsp:nvSpPr>
        <dsp:cNvPr id="0" name=""/>
        <dsp:cNvSpPr/>
      </dsp:nvSpPr>
      <dsp:spPr>
        <a:xfrm>
          <a:off x="1688711" y="791964"/>
          <a:ext cx="4483488" cy="146208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54738" tIns="154738" rIns="154738" bIns="154738" numCol="1" spcCol="1270" anchor="ctr" anchorCtr="0">
          <a:noAutofit/>
        </a:bodyPr>
        <a:lstStyle/>
        <a:p>
          <a:pPr marL="0" lvl="0" indent="0" algn="l" defTabSz="889000">
            <a:lnSpc>
              <a:spcPct val="100000"/>
            </a:lnSpc>
            <a:spcBef>
              <a:spcPct val="0"/>
            </a:spcBef>
            <a:spcAft>
              <a:spcPct val="35000"/>
            </a:spcAft>
            <a:buNone/>
          </a:pPr>
          <a:r>
            <a:rPr lang="en-US" sz="2000" kern="1200" dirty="0"/>
            <a:t>Small Database</a:t>
          </a:r>
          <a:r>
            <a:rPr lang="en-US" sz="2000" kern="1200" dirty="0">
              <a:latin typeface="Arial"/>
            </a:rPr>
            <a:t>: </a:t>
          </a:r>
          <a:r>
            <a:rPr lang="en-US" sz="2000" kern="1200" dirty="0">
              <a:solidFill>
                <a:schemeClr val="tx1">
                  <a:lumMod val="60000"/>
                  <a:lumOff val="40000"/>
                </a:schemeClr>
              </a:solidFill>
            </a:rPr>
            <a:t>the database design process can be </a:t>
          </a:r>
          <a:r>
            <a:rPr lang="en-US" sz="2000" kern="1200" dirty="0">
              <a:solidFill>
                <a:schemeClr val="bg2">
                  <a:lumMod val="50000"/>
                </a:schemeClr>
              </a:solidFill>
            </a:rPr>
            <a:t>informal</a:t>
          </a:r>
          <a:r>
            <a:rPr lang="en-US" sz="2000" kern="1200" dirty="0">
              <a:solidFill>
                <a:schemeClr val="tx1">
                  <a:lumMod val="60000"/>
                  <a:lumOff val="40000"/>
                </a:schemeClr>
              </a:solidFill>
            </a:rPr>
            <a:t> and </a:t>
          </a:r>
          <a:r>
            <a:rPr lang="en-US" sz="2000" kern="1200" dirty="0">
              <a:solidFill>
                <a:schemeClr val="bg2">
                  <a:lumMod val="50000"/>
                </a:schemeClr>
              </a:solidFill>
            </a:rPr>
            <a:t>unstructured</a:t>
          </a:r>
          <a:r>
            <a:rPr lang="en-US" sz="2000" kern="1200" dirty="0">
              <a:solidFill>
                <a:schemeClr val="tx1">
                  <a:lumMod val="60000"/>
                  <a:lumOff val="40000"/>
                </a:schemeClr>
              </a:solidFill>
            </a:rPr>
            <a:t>. </a:t>
          </a:r>
        </a:p>
      </dsp:txBody>
      <dsp:txXfrm>
        <a:off x="1688711" y="791964"/>
        <a:ext cx="4483488" cy="1462087"/>
      </dsp:txXfrm>
    </dsp:sp>
    <dsp:sp modelId="{AAB69111-7C0F-4F41-9F1F-2C1A781ED1F2}">
      <dsp:nvSpPr>
        <dsp:cNvPr id="0" name=""/>
        <dsp:cNvSpPr/>
      </dsp:nvSpPr>
      <dsp:spPr>
        <a:xfrm>
          <a:off x="0" y="2619573"/>
          <a:ext cx="6172199" cy="1462087"/>
        </a:xfrm>
        <a:prstGeom prst="roundRect">
          <a:avLst>
            <a:gd name="adj" fmla="val 10000"/>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D250B66C-78CC-4141-A8FB-EC4D33A656CE}">
      <dsp:nvSpPr>
        <dsp:cNvPr id="0" name=""/>
        <dsp:cNvSpPr/>
      </dsp:nvSpPr>
      <dsp:spPr>
        <a:xfrm>
          <a:off x="442281" y="2948543"/>
          <a:ext cx="804148" cy="804148"/>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8C7A64AE-47F9-4514-B3DC-5D4F033FCC59}">
      <dsp:nvSpPr>
        <dsp:cNvPr id="0" name=""/>
        <dsp:cNvSpPr/>
      </dsp:nvSpPr>
      <dsp:spPr>
        <a:xfrm>
          <a:off x="1688711" y="2619573"/>
          <a:ext cx="4483488" cy="146208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54738" tIns="154738" rIns="154738" bIns="154738" numCol="1" spcCol="1270" anchor="ctr" anchorCtr="0">
          <a:noAutofit/>
        </a:bodyPr>
        <a:lstStyle/>
        <a:p>
          <a:pPr marL="0" lvl="0" indent="0" algn="l" defTabSz="889000">
            <a:lnSpc>
              <a:spcPct val="100000"/>
            </a:lnSpc>
            <a:spcBef>
              <a:spcPct val="0"/>
            </a:spcBef>
            <a:spcAft>
              <a:spcPct val="35000"/>
            </a:spcAft>
            <a:buNone/>
          </a:pPr>
          <a:r>
            <a:rPr lang="en-US" sz="2000" kern="1200" dirty="0">
              <a:latin typeface="Arial"/>
            </a:rPr>
            <a:t>Large Complex Database: </a:t>
          </a:r>
          <a:r>
            <a:rPr lang="en-US" sz="2000" kern="1200" dirty="0">
              <a:solidFill>
                <a:schemeClr val="tx1">
                  <a:lumMod val="60000"/>
                  <a:lumOff val="40000"/>
                </a:schemeClr>
              </a:solidFill>
              <a:latin typeface="Arial"/>
            </a:rPr>
            <a:t>the process has three phases</a:t>
          </a:r>
          <a:r>
            <a:rPr lang="en-US" sz="2000" kern="1200" dirty="0">
              <a:solidFill>
                <a:schemeClr val="tx2">
                  <a:lumMod val="40000"/>
                  <a:lumOff val="60000"/>
                </a:schemeClr>
              </a:solidFill>
              <a:latin typeface="Arial"/>
            </a:rPr>
            <a:t> </a:t>
          </a:r>
          <a:r>
            <a:rPr lang="en-US" sz="2000" kern="1200" dirty="0">
              <a:solidFill>
                <a:schemeClr val="bg2">
                  <a:lumMod val="50000"/>
                </a:schemeClr>
              </a:solidFill>
              <a:latin typeface="Arial"/>
            </a:rPr>
            <a:t>Analysis, Logical desigal and  Physical design</a:t>
          </a:r>
        </a:p>
      </dsp:txBody>
      <dsp:txXfrm>
        <a:off x="1688711" y="2619573"/>
        <a:ext cx="4483488" cy="1462087"/>
      </dsp:txXfrm>
    </dsp:sp>
  </dsp:spTree>
</dsp:drawing>
</file>

<file path=ppt/diagrams/layout1.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3EDBC43-1E57-4810-BF46-7DB6D04E8DCA}" type="datetimeFigureOut">
              <a:rPr lang="en-US" smtClean="0"/>
              <a:t>1/29/2024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D8365EE-9B0A-4C47-977A-6FDC2302867B}" type="slidenum">
              <a:rPr lang="en-US" smtClean="0"/>
              <a:t>‹#›</a:t>
            </a:fld>
            <a:endParaRPr lang="en-US"/>
          </a:p>
        </p:txBody>
      </p:sp>
    </p:spTree>
    <p:extLst>
      <p:ext uri="{BB962C8B-B14F-4D97-AF65-F5344CB8AC3E}">
        <p14:creationId xmlns:p14="http://schemas.microsoft.com/office/powerpoint/2010/main" val="293619119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D2B3EACF-B65D-4497-B031-4E99AF2BD20F}" type="slidenum">
              <a:rPr lang="en-US" smtClean="0"/>
              <a:t>2</a:t>
            </a:fld>
            <a:endParaRPr lang="en-US" dirty="0"/>
          </a:p>
        </p:txBody>
      </p:sp>
    </p:spTree>
    <p:extLst>
      <p:ext uri="{BB962C8B-B14F-4D97-AF65-F5344CB8AC3E}">
        <p14:creationId xmlns:p14="http://schemas.microsoft.com/office/powerpoint/2010/main" val="161407058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B7230C-34EE-4625-A1F2-A83035CB622A}"/>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730185A9-95AA-430C-9215-84148FCB93AB}"/>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93F6C59C-0103-4F0A-AEE3-E901BB4C1EE6}"/>
              </a:ext>
            </a:extLst>
          </p:cNvPr>
          <p:cNvSpPr>
            <a:spLocks noGrp="1"/>
          </p:cNvSpPr>
          <p:nvPr>
            <p:ph type="dt" sz="half" idx="10"/>
          </p:nvPr>
        </p:nvSpPr>
        <p:spPr/>
        <p:txBody>
          <a:bodyPr/>
          <a:lstStyle/>
          <a:p>
            <a:fld id="{10A00397-48EA-4496-9E10-8B69E1CE682B}" type="datetimeFigureOut">
              <a:rPr lang="en-US" smtClean="0"/>
              <a:t>1/29/2024</a:t>
            </a:fld>
            <a:endParaRPr lang="en-US"/>
          </a:p>
        </p:txBody>
      </p:sp>
      <p:sp>
        <p:nvSpPr>
          <p:cNvPr id="5" name="Footer Placeholder 4">
            <a:extLst>
              <a:ext uri="{FF2B5EF4-FFF2-40B4-BE49-F238E27FC236}">
                <a16:creationId xmlns:a16="http://schemas.microsoft.com/office/drawing/2014/main" id="{2917C36C-8D62-4FB3-9213-95C1835BED9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7EE4E30-7E18-43A8-8C1C-88B902E354EE}"/>
              </a:ext>
            </a:extLst>
          </p:cNvPr>
          <p:cNvSpPr>
            <a:spLocks noGrp="1"/>
          </p:cNvSpPr>
          <p:nvPr>
            <p:ph type="sldNum" sz="quarter" idx="12"/>
          </p:nvPr>
        </p:nvSpPr>
        <p:spPr/>
        <p:txBody>
          <a:bodyPr/>
          <a:lstStyle/>
          <a:p>
            <a:fld id="{26C88717-F16D-46A8-89B6-81D274F590C7}" type="slidenum">
              <a:rPr lang="en-US" smtClean="0"/>
              <a:t>‹#›</a:t>
            </a:fld>
            <a:endParaRPr lang="en-US"/>
          </a:p>
        </p:txBody>
      </p:sp>
    </p:spTree>
    <p:extLst>
      <p:ext uri="{BB962C8B-B14F-4D97-AF65-F5344CB8AC3E}">
        <p14:creationId xmlns:p14="http://schemas.microsoft.com/office/powerpoint/2010/main" val="273124367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891B89-1BAB-4CD9-9457-0224BD697B5F}"/>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126CF680-368D-4CA3-8DE5-6C37E976EC1D}"/>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C3F0D11-8424-4E9A-B198-E6EFF8D79481}"/>
              </a:ext>
            </a:extLst>
          </p:cNvPr>
          <p:cNvSpPr>
            <a:spLocks noGrp="1"/>
          </p:cNvSpPr>
          <p:nvPr>
            <p:ph type="dt" sz="half" idx="10"/>
          </p:nvPr>
        </p:nvSpPr>
        <p:spPr/>
        <p:txBody>
          <a:bodyPr/>
          <a:lstStyle/>
          <a:p>
            <a:fld id="{10A00397-48EA-4496-9E10-8B69E1CE682B}" type="datetimeFigureOut">
              <a:rPr lang="en-US" smtClean="0"/>
              <a:t>1/29/2024</a:t>
            </a:fld>
            <a:endParaRPr lang="en-US"/>
          </a:p>
        </p:txBody>
      </p:sp>
      <p:sp>
        <p:nvSpPr>
          <p:cNvPr id="5" name="Footer Placeholder 4">
            <a:extLst>
              <a:ext uri="{FF2B5EF4-FFF2-40B4-BE49-F238E27FC236}">
                <a16:creationId xmlns:a16="http://schemas.microsoft.com/office/drawing/2014/main" id="{68847016-2ED8-4248-997C-C9C6F751B99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8EF04F6-A30A-44D7-A19C-EDA57BDF85AC}"/>
              </a:ext>
            </a:extLst>
          </p:cNvPr>
          <p:cNvSpPr>
            <a:spLocks noGrp="1"/>
          </p:cNvSpPr>
          <p:nvPr>
            <p:ph type="sldNum" sz="quarter" idx="12"/>
          </p:nvPr>
        </p:nvSpPr>
        <p:spPr/>
        <p:txBody>
          <a:bodyPr/>
          <a:lstStyle/>
          <a:p>
            <a:fld id="{26C88717-F16D-46A8-89B6-81D274F590C7}" type="slidenum">
              <a:rPr lang="en-US" smtClean="0"/>
              <a:t>‹#›</a:t>
            </a:fld>
            <a:endParaRPr lang="en-US"/>
          </a:p>
        </p:txBody>
      </p:sp>
    </p:spTree>
    <p:extLst>
      <p:ext uri="{BB962C8B-B14F-4D97-AF65-F5344CB8AC3E}">
        <p14:creationId xmlns:p14="http://schemas.microsoft.com/office/powerpoint/2010/main" val="223114191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5041F7E7-1C73-465C-B4CD-4CFF88AA0D7D}"/>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B34F173D-C456-4E6E-84EE-69BF8FBFF653}"/>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5815C36-9F58-42C6-B200-CE28C0189198}"/>
              </a:ext>
            </a:extLst>
          </p:cNvPr>
          <p:cNvSpPr>
            <a:spLocks noGrp="1"/>
          </p:cNvSpPr>
          <p:nvPr>
            <p:ph type="dt" sz="half" idx="10"/>
          </p:nvPr>
        </p:nvSpPr>
        <p:spPr/>
        <p:txBody>
          <a:bodyPr/>
          <a:lstStyle/>
          <a:p>
            <a:fld id="{10A00397-48EA-4496-9E10-8B69E1CE682B}" type="datetimeFigureOut">
              <a:rPr lang="en-US" smtClean="0"/>
              <a:t>1/29/2024</a:t>
            </a:fld>
            <a:endParaRPr lang="en-US"/>
          </a:p>
        </p:txBody>
      </p:sp>
      <p:sp>
        <p:nvSpPr>
          <p:cNvPr id="5" name="Footer Placeholder 4">
            <a:extLst>
              <a:ext uri="{FF2B5EF4-FFF2-40B4-BE49-F238E27FC236}">
                <a16:creationId xmlns:a16="http://schemas.microsoft.com/office/drawing/2014/main" id="{007F9AAA-098E-4223-877D-0C00613D8E9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92D2E02-B4B4-4C5E-8513-DDEDAA17CA4D}"/>
              </a:ext>
            </a:extLst>
          </p:cNvPr>
          <p:cNvSpPr>
            <a:spLocks noGrp="1"/>
          </p:cNvSpPr>
          <p:nvPr>
            <p:ph type="sldNum" sz="quarter" idx="12"/>
          </p:nvPr>
        </p:nvSpPr>
        <p:spPr/>
        <p:txBody>
          <a:bodyPr/>
          <a:lstStyle/>
          <a:p>
            <a:fld id="{26C88717-F16D-46A8-89B6-81D274F590C7}" type="slidenum">
              <a:rPr lang="en-US" smtClean="0"/>
              <a:t>‹#›</a:t>
            </a:fld>
            <a:endParaRPr lang="en-US"/>
          </a:p>
        </p:txBody>
      </p:sp>
    </p:spTree>
    <p:extLst>
      <p:ext uri="{BB962C8B-B14F-4D97-AF65-F5344CB8AC3E}">
        <p14:creationId xmlns:p14="http://schemas.microsoft.com/office/powerpoint/2010/main" val="333095637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07E101-22D0-438E-8EAF-04A685625D6F}"/>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D4CEB486-67D5-4505-AF2C-CB6788FE6D4B}"/>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2C493A4-5C0D-4E3B-9F49-3700A6A227DF}"/>
              </a:ext>
            </a:extLst>
          </p:cNvPr>
          <p:cNvSpPr>
            <a:spLocks noGrp="1"/>
          </p:cNvSpPr>
          <p:nvPr>
            <p:ph type="dt" sz="half" idx="10"/>
          </p:nvPr>
        </p:nvSpPr>
        <p:spPr/>
        <p:txBody>
          <a:bodyPr/>
          <a:lstStyle/>
          <a:p>
            <a:fld id="{10A00397-48EA-4496-9E10-8B69E1CE682B}" type="datetimeFigureOut">
              <a:rPr lang="en-US" smtClean="0"/>
              <a:t>1/29/2024</a:t>
            </a:fld>
            <a:endParaRPr lang="en-US"/>
          </a:p>
        </p:txBody>
      </p:sp>
      <p:sp>
        <p:nvSpPr>
          <p:cNvPr id="5" name="Footer Placeholder 4">
            <a:extLst>
              <a:ext uri="{FF2B5EF4-FFF2-40B4-BE49-F238E27FC236}">
                <a16:creationId xmlns:a16="http://schemas.microsoft.com/office/drawing/2014/main" id="{78189C00-6890-487D-BF0C-DB716A10AFD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C44EE96-9383-40F1-8405-5D23802FC351}"/>
              </a:ext>
            </a:extLst>
          </p:cNvPr>
          <p:cNvSpPr>
            <a:spLocks noGrp="1"/>
          </p:cNvSpPr>
          <p:nvPr>
            <p:ph type="sldNum" sz="quarter" idx="12"/>
          </p:nvPr>
        </p:nvSpPr>
        <p:spPr/>
        <p:txBody>
          <a:bodyPr/>
          <a:lstStyle/>
          <a:p>
            <a:fld id="{26C88717-F16D-46A8-89B6-81D274F590C7}" type="slidenum">
              <a:rPr lang="en-US" smtClean="0"/>
              <a:t>‹#›</a:t>
            </a:fld>
            <a:endParaRPr lang="en-US"/>
          </a:p>
        </p:txBody>
      </p:sp>
    </p:spTree>
    <p:extLst>
      <p:ext uri="{BB962C8B-B14F-4D97-AF65-F5344CB8AC3E}">
        <p14:creationId xmlns:p14="http://schemas.microsoft.com/office/powerpoint/2010/main" val="365543563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7A7091-E425-414D-97E0-9F98CF14B58B}"/>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B87239E4-0AC6-45BC-A0DB-BA915AD38B48}"/>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74AFE386-1DEB-4BAE-8E9F-FB42BB659710}"/>
              </a:ext>
            </a:extLst>
          </p:cNvPr>
          <p:cNvSpPr>
            <a:spLocks noGrp="1"/>
          </p:cNvSpPr>
          <p:nvPr>
            <p:ph type="dt" sz="half" idx="10"/>
          </p:nvPr>
        </p:nvSpPr>
        <p:spPr/>
        <p:txBody>
          <a:bodyPr/>
          <a:lstStyle/>
          <a:p>
            <a:fld id="{10A00397-48EA-4496-9E10-8B69E1CE682B}" type="datetimeFigureOut">
              <a:rPr lang="en-US" smtClean="0"/>
              <a:t>1/29/2024</a:t>
            </a:fld>
            <a:endParaRPr lang="en-US"/>
          </a:p>
        </p:txBody>
      </p:sp>
      <p:sp>
        <p:nvSpPr>
          <p:cNvPr id="5" name="Footer Placeholder 4">
            <a:extLst>
              <a:ext uri="{FF2B5EF4-FFF2-40B4-BE49-F238E27FC236}">
                <a16:creationId xmlns:a16="http://schemas.microsoft.com/office/drawing/2014/main" id="{FFDAA6C3-0B50-41B7-B4FE-1FF91735C1D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19DA9D7-14FF-4433-A659-81BBE07A8260}"/>
              </a:ext>
            </a:extLst>
          </p:cNvPr>
          <p:cNvSpPr>
            <a:spLocks noGrp="1"/>
          </p:cNvSpPr>
          <p:nvPr>
            <p:ph type="sldNum" sz="quarter" idx="12"/>
          </p:nvPr>
        </p:nvSpPr>
        <p:spPr/>
        <p:txBody>
          <a:bodyPr/>
          <a:lstStyle/>
          <a:p>
            <a:fld id="{26C88717-F16D-46A8-89B6-81D274F590C7}" type="slidenum">
              <a:rPr lang="en-US" smtClean="0"/>
              <a:t>‹#›</a:t>
            </a:fld>
            <a:endParaRPr lang="en-US"/>
          </a:p>
        </p:txBody>
      </p:sp>
    </p:spTree>
    <p:extLst>
      <p:ext uri="{BB962C8B-B14F-4D97-AF65-F5344CB8AC3E}">
        <p14:creationId xmlns:p14="http://schemas.microsoft.com/office/powerpoint/2010/main" val="395995435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C36FC4-23D8-4A19-BCDD-51CE85DC145D}"/>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E01D4AEB-104B-4296-9BD9-D69E03F411D7}"/>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F0F9A9D3-842A-45C8-BC81-51CDF6433AD4}"/>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9A88216E-ED62-45F6-9543-2D2316615E71}"/>
              </a:ext>
            </a:extLst>
          </p:cNvPr>
          <p:cNvSpPr>
            <a:spLocks noGrp="1"/>
          </p:cNvSpPr>
          <p:nvPr>
            <p:ph type="dt" sz="half" idx="10"/>
          </p:nvPr>
        </p:nvSpPr>
        <p:spPr/>
        <p:txBody>
          <a:bodyPr/>
          <a:lstStyle/>
          <a:p>
            <a:fld id="{10A00397-48EA-4496-9E10-8B69E1CE682B}" type="datetimeFigureOut">
              <a:rPr lang="en-US" smtClean="0"/>
              <a:t>1/29/2024</a:t>
            </a:fld>
            <a:endParaRPr lang="en-US"/>
          </a:p>
        </p:txBody>
      </p:sp>
      <p:sp>
        <p:nvSpPr>
          <p:cNvPr id="6" name="Footer Placeholder 5">
            <a:extLst>
              <a:ext uri="{FF2B5EF4-FFF2-40B4-BE49-F238E27FC236}">
                <a16:creationId xmlns:a16="http://schemas.microsoft.com/office/drawing/2014/main" id="{1C14F82C-020D-43AA-AAF0-3A37363A5A02}"/>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85D82FDA-0A39-492B-A4F0-B03DF9691A69}"/>
              </a:ext>
            </a:extLst>
          </p:cNvPr>
          <p:cNvSpPr>
            <a:spLocks noGrp="1"/>
          </p:cNvSpPr>
          <p:nvPr>
            <p:ph type="sldNum" sz="quarter" idx="12"/>
          </p:nvPr>
        </p:nvSpPr>
        <p:spPr/>
        <p:txBody>
          <a:bodyPr/>
          <a:lstStyle/>
          <a:p>
            <a:fld id="{26C88717-F16D-46A8-89B6-81D274F590C7}" type="slidenum">
              <a:rPr lang="en-US" smtClean="0"/>
              <a:t>‹#›</a:t>
            </a:fld>
            <a:endParaRPr lang="en-US"/>
          </a:p>
        </p:txBody>
      </p:sp>
    </p:spTree>
    <p:extLst>
      <p:ext uri="{BB962C8B-B14F-4D97-AF65-F5344CB8AC3E}">
        <p14:creationId xmlns:p14="http://schemas.microsoft.com/office/powerpoint/2010/main" val="273351899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2FC5A35-3154-4B10-8C96-EE88E50247A7}"/>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46B4B0E6-FB17-4A15-B63E-5DA0DA28926B}"/>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1AFF0F5A-9AE8-4420-9553-8632D974F2A0}"/>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25E6FFE5-64B8-4456-B797-10D195C8E232}"/>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FC4999E3-3C0C-4F3E-AFF4-7B724480B222}"/>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BC3FD317-78B3-454E-9043-65C922EBF428}"/>
              </a:ext>
            </a:extLst>
          </p:cNvPr>
          <p:cNvSpPr>
            <a:spLocks noGrp="1"/>
          </p:cNvSpPr>
          <p:nvPr>
            <p:ph type="dt" sz="half" idx="10"/>
          </p:nvPr>
        </p:nvSpPr>
        <p:spPr/>
        <p:txBody>
          <a:bodyPr/>
          <a:lstStyle/>
          <a:p>
            <a:fld id="{10A00397-48EA-4496-9E10-8B69E1CE682B}" type="datetimeFigureOut">
              <a:rPr lang="en-US" smtClean="0"/>
              <a:t>1/29/2024</a:t>
            </a:fld>
            <a:endParaRPr lang="en-US"/>
          </a:p>
        </p:txBody>
      </p:sp>
      <p:sp>
        <p:nvSpPr>
          <p:cNvPr id="8" name="Footer Placeholder 7">
            <a:extLst>
              <a:ext uri="{FF2B5EF4-FFF2-40B4-BE49-F238E27FC236}">
                <a16:creationId xmlns:a16="http://schemas.microsoft.com/office/drawing/2014/main" id="{480FAF2D-FE08-496E-A47E-2BF509E0FD2D}"/>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3E87F504-E189-4B99-981B-FD9E658D03FA}"/>
              </a:ext>
            </a:extLst>
          </p:cNvPr>
          <p:cNvSpPr>
            <a:spLocks noGrp="1"/>
          </p:cNvSpPr>
          <p:nvPr>
            <p:ph type="sldNum" sz="quarter" idx="12"/>
          </p:nvPr>
        </p:nvSpPr>
        <p:spPr/>
        <p:txBody>
          <a:bodyPr/>
          <a:lstStyle/>
          <a:p>
            <a:fld id="{26C88717-F16D-46A8-89B6-81D274F590C7}" type="slidenum">
              <a:rPr lang="en-US" smtClean="0"/>
              <a:t>‹#›</a:t>
            </a:fld>
            <a:endParaRPr lang="en-US"/>
          </a:p>
        </p:txBody>
      </p:sp>
    </p:spTree>
    <p:extLst>
      <p:ext uri="{BB962C8B-B14F-4D97-AF65-F5344CB8AC3E}">
        <p14:creationId xmlns:p14="http://schemas.microsoft.com/office/powerpoint/2010/main" val="123118432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E96A54-ED17-4D85-8B97-36B203582EC7}"/>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CA0BD67F-7B25-4DC1-BB9F-65A85B5D8EDA}"/>
              </a:ext>
            </a:extLst>
          </p:cNvPr>
          <p:cNvSpPr>
            <a:spLocks noGrp="1"/>
          </p:cNvSpPr>
          <p:nvPr>
            <p:ph type="dt" sz="half" idx="10"/>
          </p:nvPr>
        </p:nvSpPr>
        <p:spPr/>
        <p:txBody>
          <a:bodyPr/>
          <a:lstStyle/>
          <a:p>
            <a:fld id="{10A00397-48EA-4496-9E10-8B69E1CE682B}" type="datetimeFigureOut">
              <a:rPr lang="en-US" smtClean="0"/>
              <a:t>1/29/2024</a:t>
            </a:fld>
            <a:endParaRPr lang="en-US"/>
          </a:p>
        </p:txBody>
      </p:sp>
      <p:sp>
        <p:nvSpPr>
          <p:cNvPr id="4" name="Footer Placeholder 3">
            <a:extLst>
              <a:ext uri="{FF2B5EF4-FFF2-40B4-BE49-F238E27FC236}">
                <a16:creationId xmlns:a16="http://schemas.microsoft.com/office/drawing/2014/main" id="{84741EAF-2A98-47C4-BC18-41EBF9A3E532}"/>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E9C13F9A-ED67-42AA-98F0-B80222501744}"/>
              </a:ext>
            </a:extLst>
          </p:cNvPr>
          <p:cNvSpPr>
            <a:spLocks noGrp="1"/>
          </p:cNvSpPr>
          <p:nvPr>
            <p:ph type="sldNum" sz="quarter" idx="12"/>
          </p:nvPr>
        </p:nvSpPr>
        <p:spPr/>
        <p:txBody>
          <a:bodyPr/>
          <a:lstStyle/>
          <a:p>
            <a:fld id="{26C88717-F16D-46A8-89B6-81D274F590C7}" type="slidenum">
              <a:rPr lang="en-US" smtClean="0"/>
              <a:t>‹#›</a:t>
            </a:fld>
            <a:endParaRPr lang="en-US"/>
          </a:p>
        </p:txBody>
      </p:sp>
    </p:spTree>
    <p:extLst>
      <p:ext uri="{BB962C8B-B14F-4D97-AF65-F5344CB8AC3E}">
        <p14:creationId xmlns:p14="http://schemas.microsoft.com/office/powerpoint/2010/main" val="363756098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3465F958-B393-4986-91B8-13F68AF6F268}"/>
              </a:ext>
            </a:extLst>
          </p:cNvPr>
          <p:cNvSpPr>
            <a:spLocks noGrp="1"/>
          </p:cNvSpPr>
          <p:nvPr>
            <p:ph type="dt" sz="half" idx="10"/>
          </p:nvPr>
        </p:nvSpPr>
        <p:spPr/>
        <p:txBody>
          <a:bodyPr/>
          <a:lstStyle/>
          <a:p>
            <a:fld id="{10A00397-48EA-4496-9E10-8B69E1CE682B}" type="datetimeFigureOut">
              <a:rPr lang="en-US" smtClean="0"/>
              <a:t>1/29/2024</a:t>
            </a:fld>
            <a:endParaRPr lang="en-US"/>
          </a:p>
        </p:txBody>
      </p:sp>
      <p:sp>
        <p:nvSpPr>
          <p:cNvPr id="3" name="Footer Placeholder 2">
            <a:extLst>
              <a:ext uri="{FF2B5EF4-FFF2-40B4-BE49-F238E27FC236}">
                <a16:creationId xmlns:a16="http://schemas.microsoft.com/office/drawing/2014/main" id="{C9981E43-2F27-4C61-888C-38309DE9FBC6}"/>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DB4F9316-1B66-4F61-A84B-994A570D7267}"/>
              </a:ext>
            </a:extLst>
          </p:cNvPr>
          <p:cNvSpPr>
            <a:spLocks noGrp="1"/>
          </p:cNvSpPr>
          <p:nvPr>
            <p:ph type="sldNum" sz="quarter" idx="12"/>
          </p:nvPr>
        </p:nvSpPr>
        <p:spPr/>
        <p:txBody>
          <a:bodyPr/>
          <a:lstStyle/>
          <a:p>
            <a:fld id="{26C88717-F16D-46A8-89B6-81D274F590C7}" type="slidenum">
              <a:rPr lang="en-US" smtClean="0"/>
              <a:t>‹#›</a:t>
            </a:fld>
            <a:endParaRPr lang="en-US"/>
          </a:p>
        </p:txBody>
      </p:sp>
    </p:spTree>
    <p:extLst>
      <p:ext uri="{BB962C8B-B14F-4D97-AF65-F5344CB8AC3E}">
        <p14:creationId xmlns:p14="http://schemas.microsoft.com/office/powerpoint/2010/main" val="87364471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5354D7-BBF0-4686-B206-FA673EE5BD06}"/>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F26728C3-B9D1-43D1-B41E-ED1569C05DFB}"/>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9D349E9F-C854-455B-9D0D-408FCADA933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961AF699-3D67-4669-88AD-436A2C965290}"/>
              </a:ext>
            </a:extLst>
          </p:cNvPr>
          <p:cNvSpPr>
            <a:spLocks noGrp="1"/>
          </p:cNvSpPr>
          <p:nvPr>
            <p:ph type="dt" sz="half" idx="10"/>
          </p:nvPr>
        </p:nvSpPr>
        <p:spPr/>
        <p:txBody>
          <a:bodyPr/>
          <a:lstStyle/>
          <a:p>
            <a:fld id="{10A00397-48EA-4496-9E10-8B69E1CE682B}" type="datetimeFigureOut">
              <a:rPr lang="en-US" smtClean="0"/>
              <a:t>1/29/2024</a:t>
            </a:fld>
            <a:endParaRPr lang="en-US"/>
          </a:p>
        </p:txBody>
      </p:sp>
      <p:sp>
        <p:nvSpPr>
          <p:cNvPr id="6" name="Footer Placeholder 5">
            <a:extLst>
              <a:ext uri="{FF2B5EF4-FFF2-40B4-BE49-F238E27FC236}">
                <a16:creationId xmlns:a16="http://schemas.microsoft.com/office/drawing/2014/main" id="{194E828A-8FF4-45FD-AF21-7EE3BCCEF145}"/>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95ACD0FE-1E60-42EE-A41D-321D1E65E670}"/>
              </a:ext>
            </a:extLst>
          </p:cNvPr>
          <p:cNvSpPr>
            <a:spLocks noGrp="1"/>
          </p:cNvSpPr>
          <p:nvPr>
            <p:ph type="sldNum" sz="quarter" idx="12"/>
          </p:nvPr>
        </p:nvSpPr>
        <p:spPr/>
        <p:txBody>
          <a:bodyPr/>
          <a:lstStyle/>
          <a:p>
            <a:fld id="{26C88717-F16D-46A8-89B6-81D274F590C7}" type="slidenum">
              <a:rPr lang="en-US" smtClean="0"/>
              <a:t>‹#›</a:t>
            </a:fld>
            <a:endParaRPr lang="en-US"/>
          </a:p>
        </p:txBody>
      </p:sp>
    </p:spTree>
    <p:extLst>
      <p:ext uri="{BB962C8B-B14F-4D97-AF65-F5344CB8AC3E}">
        <p14:creationId xmlns:p14="http://schemas.microsoft.com/office/powerpoint/2010/main" val="169999821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3D65FB-6CC3-42C4-BF7F-858D495C3063}"/>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6BF86D48-A914-4C03-AB02-1AF6F712F6B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EEB1116E-D923-4D8A-8825-F9AFBFCF435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B215B37F-3AA3-4846-B77B-F204A21012FA}"/>
              </a:ext>
            </a:extLst>
          </p:cNvPr>
          <p:cNvSpPr>
            <a:spLocks noGrp="1"/>
          </p:cNvSpPr>
          <p:nvPr>
            <p:ph type="dt" sz="half" idx="10"/>
          </p:nvPr>
        </p:nvSpPr>
        <p:spPr/>
        <p:txBody>
          <a:bodyPr/>
          <a:lstStyle/>
          <a:p>
            <a:fld id="{10A00397-48EA-4496-9E10-8B69E1CE682B}" type="datetimeFigureOut">
              <a:rPr lang="en-US" smtClean="0"/>
              <a:t>1/29/2024</a:t>
            </a:fld>
            <a:endParaRPr lang="en-US"/>
          </a:p>
        </p:txBody>
      </p:sp>
      <p:sp>
        <p:nvSpPr>
          <p:cNvPr id="6" name="Footer Placeholder 5">
            <a:extLst>
              <a:ext uri="{FF2B5EF4-FFF2-40B4-BE49-F238E27FC236}">
                <a16:creationId xmlns:a16="http://schemas.microsoft.com/office/drawing/2014/main" id="{E39ED5BF-103F-4755-B03D-4630FBFFAF56}"/>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45DECC3C-E914-4E6E-B660-3417EB816A9A}"/>
              </a:ext>
            </a:extLst>
          </p:cNvPr>
          <p:cNvSpPr>
            <a:spLocks noGrp="1"/>
          </p:cNvSpPr>
          <p:nvPr>
            <p:ph type="sldNum" sz="quarter" idx="12"/>
          </p:nvPr>
        </p:nvSpPr>
        <p:spPr/>
        <p:txBody>
          <a:bodyPr/>
          <a:lstStyle/>
          <a:p>
            <a:fld id="{26C88717-F16D-46A8-89B6-81D274F590C7}" type="slidenum">
              <a:rPr lang="en-US" smtClean="0"/>
              <a:t>‹#›</a:t>
            </a:fld>
            <a:endParaRPr lang="en-US"/>
          </a:p>
        </p:txBody>
      </p:sp>
    </p:spTree>
    <p:extLst>
      <p:ext uri="{BB962C8B-B14F-4D97-AF65-F5344CB8AC3E}">
        <p14:creationId xmlns:p14="http://schemas.microsoft.com/office/powerpoint/2010/main" val="299126773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3BD0D8BD-D213-4CDB-9500-57259605398D}"/>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92B2D99B-71A1-4BA3-AA77-F4DD6EE92FA2}"/>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BEFF0F8-1315-4C52-BD01-9931C0FDCF57}"/>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0A00397-48EA-4496-9E10-8B69E1CE682B}" type="datetimeFigureOut">
              <a:rPr lang="en-US" smtClean="0"/>
              <a:t>1/29/2024</a:t>
            </a:fld>
            <a:endParaRPr lang="en-US"/>
          </a:p>
        </p:txBody>
      </p:sp>
      <p:sp>
        <p:nvSpPr>
          <p:cNvPr id="5" name="Footer Placeholder 4">
            <a:extLst>
              <a:ext uri="{FF2B5EF4-FFF2-40B4-BE49-F238E27FC236}">
                <a16:creationId xmlns:a16="http://schemas.microsoft.com/office/drawing/2014/main" id="{2A0B98D9-4E04-42FC-AAE2-4794087BEE3A}"/>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EB6680AF-47D2-4021-B28C-7161029F5B9B}"/>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6C88717-F16D-46A8-89B6-81D274F590C7}" type="slidenum">
              <a:rPr lang="en-US" smtClean="0"/>
              <a:t>‹#›</a:t>
            </a:fld>
            <a:endParaRPr lang="en-US"/>
          </a:p>
        </p:txBody>
      </p:sp>
    </p:spTree>
    <p:extLst>
      <p:ext uri="{BB962C8B-B14F-4D97-AF65-F5344CB8AC3E}">
        <p14:creationId xmlns:p14="http://schemas.microsoft.com/office/powerpoint/2010/main" val="397150530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svg"/></Relationships>
</file>

<file path=ppt/slides/_rels/slide20.xml.rels><?xml version="1.0" encoding="UTF-8" standalone="yes"?>
<Relationships xmlns="http://schemas.openxmlformats.org/package/2006/relationships"><Relationship Id="rId2" Type="http://schemas.openxmlformats.org/officeDocument/2006/relationships/hyperlink" Target="dev.mysql.com/doc" TargetMode="Externa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8.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CD4BE2-6756-4210-ACD1-ED74203FE447}"/>
              </a:ext>
            </a:extLst>
          </p:cNvPr>
          <p:cNvSpPr>
            <a:spLocks noGrp="1"/>
          </p:cNvSpPr>
          <p:nvPr>
            <p:ph type="ctrTitle"/>
          </p:nvPr>
        </p:nvSpPr>
        <p:spPr/>
        <p:txBody>
          <a:bodyPr/>
          <a:lstStyle/>
          <a:p>
            <a:r>
              <a:rPr lang="en-US"/>
              <a:t>Database</a:t>
            </a:r>
          </a:p>
        </p:txBody>
      </p:sp>
      <p:sp>
        <p:nvSpPr>
          <p:cNvPr id="3" name="Subtitle 2">
            <a:extLst>
              <a:ext uri="{FF2B5EF4-FFF2-40B4-BE49-F238E27FC236}">
                <a16:creationId xmlns:a16="http://schemas.microsoft.com/office/drawing/2014/main" id="{5F9C11F9-48A9-4F5D-B992-FF91E91E27A1}"/>
              </a:ext>
            </a:extLst>
          </p:cNvPr>
          <p:cNvSpPr>
            <a:spLocks noGrp="1"/>
          </p:cNvSpPr>
          <p:nvPr>
            <p:ph type="subTitle" idx="1"/>
          </p:nvPr>
        </p:nvSpPr>
        <p:spPr/>
        <p:txBody>
          <a:bodyPr/>
          <a:lstStyle/>
          <a:p>
            <a:endParaRPr lang="en-US"/>
          </a:p>
        </p:txBody>
      </p:sp>
    </p:spTree>
    <p:extLst>
      <p:ext uri="{BB962C8B-B14F-4D97-AF65-F5344CB8AC3E}">
        <p14:creationId xmlns:p14="http://schemas.microsoft.com/office/powerpoint/2010/main" val="153682935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88D32B9-2DAF-3029-2DED-69689AABCCCB}"/>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7C6F82EC-5630-CB7F-7B26-DE2F277FA726}"/>
              </a:ext>
            </a:extLst>
          </p:cNvPr>
          <p:cNvSpPr>
            <a:spLocks noGrp="1"/>
          </p:cNvSpPr>
          <p:nvPr>
            <p:ph type="title"/>
          </p:nvPr>
        </p:nvSpPr>
        <p:spPr>
          <a:xfrm>
            <a:off x="839788" y="365125"/>
            <a:ext cx="10515600" cy="1325563"/>
          </a:xfrm>
        </p:spPr>
        <p:txBody>
          <a:bodyPr anchor="ctr">
            <a:normAutofit/>
          </a:bodyPr>
          <a:lstStyle/>
          <a:p>
            <a:r>
              <a:rPr lang="en-US" dirty="0"/>
              <a:t>2. Logical phase </a:t>
            </a:r>
          </a:p>
        </p:txBody>
      </p:sp>
      <p:sp>
        <p:nvSpPr>
          <p:cNvPr id="3" name="Content Placeholder 2">
            <a:extLst>
              <a:ext uri="{FF2B5EF4-FFF2-40B4-BE49-F238E27FC236}">
                <a16:creationId xmlns:a16="http://schemas.microsoft.com/office/drawing/2014/main" id="{5742837C-F700-A680-BEFE-19368FFD9E88}"/>
              </a:ext>
            </a:extLst>
          </p:cNvPr>
          <p:cNvSpPr>
            <a:spLocks noGrp="1"/>
          </p:cNvSpPr>
          <p:nvPr>
            <p:ph sz="half" idx="2"/>
          </p:nvPr>
        </p:nvSpPr>
        <p:spPr>
          <a:xfrm>
            <a:off x="839788" y="1601964"/>
            <a:ext cx="10303638" cy="4587699"/>
          </a:xfrm>
        </p:spPr>
        <p:txBody>
          <a:bodyPr vert="horz" lIns="91440" tIns="45720" rIns="91440" bIns="45720" rtlCol="0" anchor="t">
            <a:normAutofit/>
          </a:bodyPr>
          <a:lstStyle/>
          <a:p>
            <a:pPr>
              <a:spcBef>
                <a:spcPts val="0"/>
              </a:spcBef>
            </a:pPr>
            <a:r>
              <a:rPr lang="en-US" dirty="0">
                <a:solidFill>
                  <a:schemeClr val="tx1">
                    <a:lumMod val="60000"/>
                    <a:lumOff val="40000"/>
                  </a:schemeClr>
                </a:solidFill>
              </a:rPr>
              <a:t>Makes the database plan works in a specific database system.</a:t>
            </a:r>
          </a:p>
          <a:p>
            <a:pPr marL="0" indent="0">
              <a:spcBef>
                <a:spcPts val="0"/>
              </a:spcBef>
              <a:buNone/>
            </a:pPr>
            <a:endParaRPr lang="en-US"/>
          </a:p>
          <a:p>
            <a:r>
              <a:rPr lang="en-US" dirty="0">
                <a:solidFill>
                  <a:schemeClr val="tx1">
                    <a:lumMod val="60000"/>
                    <a:lumOff val="40000"/>
                  </a:schemeClr>
                </a:solidFill>
                <a:ea typeface="+mn-lt"/>
                <a:cs typeface="+mn-lt"/>
              </a:rPr>
              <a:t>Converts entities, relationships, and attributes into </a:t>
            </a:r>
            <a:r>
              <a:rPr lang="en-US" dirty="0">
                <a:solidFill>
                  <a:schemeClr val="bg2">
                    <a:lumMod val="50000"/>
                  </a:schemeClr>
                </a:solidFill>
                <a:ea typeface="+mn-lt"/>
                <a:cs typeface="+mn-lt"/>
              </a:rPr>
              <a:t>tables</a:t>
            </a:r>
            <a:r>
              <a:rPr lang="en-US" dirty="0">
                <a:solidFill>
                  <a:schemeClr val="tx1">
                    <a:lumMod val="60000"/>
                    <a:lumOff val="40000"/>
                  </a:schemeClr>
                </a:solidFill>
                <a:ea typeface="+mn-lt"/>
                <a:cs typeface="+mn-lt"/>
              </a:rPr>
              <a:t>, </a:t>
            </a:r>
            <a:r>
              <a:rPr lang="en-US" dirty="0">
                <a:solidFill>
                  <a:schemeClr val="bg2">
                    <a:lumMod val="50000"/>
                  </a:schemeClr>
                </a:solidFill>
                <a:ea typeface="+mn-lt"/>
                <a:cs typeface="+mn-lt"/>
              </a:rPr>
              <a:t>keys</a:t>
            </a:r>
            <a:r>
              <a:rPr lang="en-US" dirty="0">
                <a:solidFill>
                  <a:schemeClr val="tx1">
                    <a:lumMod val="60000"/>
                    <a:lumOff val="40000"/>
                  </a:schemeClr>
                </a:solidFill>
                <a:ea typeface="+mn-lt"/>
                <a:cs typeface="+mn-lt"/>
              </a:rPr>
              <a:t>, and </a:t>
            </a:r>
            <a:r>
              <a:rPr lang="en-US" dirty="0">
                <a:solidFill>
                  <a:schemeClr val="bg2">
                    <a:lumMod val="50000"/>
                  </a:schemeClr>
                </a:solidFill>
                <a:ea typeface="+mn-lt"/>
                <a:cs typeface="+mn-lt"/>
              </a:rPr>
              <a:t>columns</a:t>
            </a:r>
            <a:r>
              <a:rPr lang="en-US" dirty="0">
                <a:solidFill>
                  <a:schemeClr val="tx1">
                    <a:lumMod val="60000"/>
                    <a:lumOff val="40000"/>
                  </a:schemeClr>
                </a:solidFill>
                <a:ea typeface="+mn-lt"/>
                <a:cs typeface="+mn-lt"/>
              </a:rPr>
              <a:t>.</a:t>
            </a:r>
            <a:endParaRPr lang="en-US">
              <a:solidFill>
                <a:schemeClr val="tx1">
                  <a:lumMod val="60000"/>
                  <a:lumOff val="40000"/>
                </a:schemeClr>
              </a:solidFill>
              <a:ea typeface="+mn-lt"/>
              <a:cs typeface="+mn-lt"/>
            </a:endParaRPr>
          </a:p>
          <a:p>
            <a:pPr lvl="1">
              <a:buFont typeface="Courier New" panose="020B0604020202020204" pitchFamily="34" charset="0"/>
              <a:buChar char="o"/>
            </a:pPr>
            <a:r>
              <a:rPr lang="en-US" b="1" i="1" dirty="0">
                <a:solidFill>
                  <a:schemeClr val="tx1">
                    <a:lumMod val="60000"/>
                    <a:lumOff val="40000"/>
                  </a:schemeClr>
                </a:solidFill>
                <a:ea typeface="+mn-lt"/>
                <a:cs typeface="+mn-lt"/>
              </a:rPr>
              <a:t>key</a:t>
            </a:r>
            <a:r>
              <a:rPr lang="en-US" dirty="0">
                <a:solidFill>
                  <a:schemeClr val="tx1">
                    <a:lumMod val="60000"/>
                    <a:lumOff val="40000"/>
                  </a:schemeClr>
                </a:solidFill>
                <a:ea typeface="+mn-lt"/>
                <a:cs typeface="+mn-lt"/>
              </a:rPr>
              <a:t> is a column used to identify individual rows of a table. </a:t>
            </a:r>
          </a:p>
          <a:p>
            <a:r>
              <a:rPr lang="en-US" dirty="0">
                <a:solidFill>
                  <a:schemeClr val="tx1">
                    <a:lumMod val="60000"/>
                    <a:lumOff val="40000"/>
                  </a:schemeClr>
                </a:solidFill>
                <a:ea typeface="+mn-lt"/>
                <a:cs typeface="+mn-lt"/>
              </a:rPr>
              <a:t>Tables, keys, and columns are specified in SQL with </a:t>
            </a:r>
            <a:r>
              <a:rPr lang="en-US" dirty="0">
                <a:solidFill>
                  <a:schemeClr val="bg2">
                    <a:lumMod val="50000"/>
                  </a:schemeClr>
                </a:solidFill>
                <a:ea typeface="+mn-lt"/>
                <a:cs typeface="+mn-lt"/>
              </a:rPr>
              <a:t>CREATE</a:t>
            </a:r>
            <a:r>
              <a:rPr lang="en-US" dirty="0">
                <a:solidFill>
                  <a:schemeClr val="tx1">
                    <a:lumMod val="60000"/>
                    <a:lumOff val="40000"/>
                  </a:schemeClr>
                </a:solidFill>
                <a:ea typeface="+mn-lt"/>
                <a:cs typeface="+mn-lt"/>
              </a:rPr>
              <a:t> TABLE </a:t>
            </a:r>
            <a:r>
              <a:rPr lang="en-US">
                <a:solidFill>
                  <a:schemeClr val="tx1">
                    <a:lumMod val="60000"/>
                    <a:lumOff val="40000"/>
                  </a:schemeClr>
                </a:solidFill>
                <a:ea typeface="+mn-lt"/>
                <a:cs typeface="+mn-lt"/>
              </a:rPr>
              <a:t>statements.</a:t>
            </a:r>
          </a:p>
          <a:p>
            <a:r>
              <a:rPr lang="en-US" dirty="0">
                <a:solidFill>
                  <a:schemeClr val="tx1">
                    <a:lumMod val="60000"/>
                    <a:lumOff val="40000"/>
                  </a:schemeClr>
                </a:solidFill>
              </a:rPr>
              <a:t>Designers use table diagram in this stage.</a:t>
            </a:r>
          </a:p>
        </p:txBody>
      </p:sp>
    </p:spTree>
    <p:extLst>
      <p:ext uri="{BB962C8B-B14F-4D97-AF65-F5344CB8AC3E}">
        <p14:creationId xmlns:p14="http://schemas.microsoft.com/office/powerpoint/2010/main" val="296047119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9A5E36A-5AA1-D353-7E6B-05264CE70D6E}"/>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45E37E34-3222-4761-64D2-980A771E3D5E}"/>
              </a:ext>
            </a:extLst>
          </p:cNvPr>
          <p:cNvSpPr>
            <a:spLocks noGrp="1"/>
          </p:cNvSpPr>
          <p:nvPr>
            <p:ph type="title"/>
          </p:nvPr>
        </p:nvSpPr>
        <p:spPr>
          <a:xfrm>
            <a:off x="839788" y="365125"/>
            <a:ext cx="10515600" cy="1325563"/>
          </a:xfrm>
        </p:spPr>
        <p:txBody>
          <a:bodyPr anchor="ctr">
            <a:normAutofit/>
          </a:bodyPr>
          <a:lstStyle/>
          <a:p>
            <a:r>
              <a:rPr lang="en-US" dirty="0"/>
              <a:t>2. Logical phase – Table diagram </a:t>
            </a:r>
          </a:p>
        </p:txBody>
      </p:sp>
      <p:sp>
        <p:nvSpPr>
          <p:cNvPr id="3" name="Content Placeholder 2">
            <a:extLst>
              <a:ext uri="{FF2B5EF4-FFF2-40B4-BE49-F238E27FC236}">
                <a16:creationId xmlns:a16="http://schemas.microsoft.com/office/drawing/2014/main" id="{57DC7E47-CF8C-4F2F-FD6B-23188083464E}"/>
              </a:ext>
            </a:extLst>
          </p:cNvPr>
          <p:cNvSpPr>
            <a:spLocks noGrp="1"/>
          </p:cNvSpPr>
          <p:nvPr>
            <p:ph sz="half" idx="2"/>
          </p:nvPr>
        </p:nvSpPr>
        <p:spPr>
          <a:xfrm>
            <a:off x="839788" y="1601964"/>
            <a:ext cx="10303638" cy="4587699"/>
          </a:xfrm>
        </p:spPr>
        <p:txBody>
          <a:bodyPr vert="horz" lIns="91440" tIns="45720" rIns="91440" bIns="45720" rtlCol="0" anchor="t">
            <a:normAutofit/>
          </a:bodyPr>
          <a:lstStyle/>
          <a:p>
            <a:r>
              <a:rPr lang="en-US" dirty="0">
                <a:solidFill>
                  <a:schemeClr val="tx1">
                    <a:lumMod val="60000"/>
                    <a:lumOff val="40000"/>
                  </a:schemeClr>
                </a:solidFill>
                <a:ea typeface="+mn-lt"/>
                <a:cs typeface="+mn-lt"/>
              </a:rPr>
              <a:t>Table diagrams are similar to ER diagrams but more detailed.</a:t>
            </a:r>
          </a:p>
          <a:p>
            <a:pPr lvl="1">
              <a:buFont typeface="Courier New" panose="020B0604020202020204" pitchFamily="34" charset="0"/>
              <a:buChar char="o"/>
            </a:pPr>
            <a:r>
              <a:rPr lang="en-US" dirty="0">
                <a:solidFill>
                  <a:schemeClr val="tx1">
                    <a:lumMod val="60000"/>
                    <a:lumOff val="40000"/>
                  </a:schemeClr>
                </a:solidFill>
                <a:latin typeface="Arial"/>
                <a:ea typeface="+mn-lt"/>
                <a:cs typeface="+mn-lt"/>
              </a:rPr>
              <a:t>Rectangles with square corners represent tables. Table names appear at the top of rectangles.</a:t>
            </a:r>
            <a:endParaRPr lang="en-US">
              <a:solidFill>
                <a:schemeClr val="tx1">
                  <a:lumMod val="60000"/>
                  <a:lumOff val="40000"/>
                </a:schemeClr>
              </a:solidFill>
              <a:latin typeface="Arial"/>
              <a:cs typeface="Arial"/>
            </a:endParaRPr>
          </a:p>
          <a:p>
            <a:pPr lvl="1">
              <a:buFont typeface="Courier New" panose="020B0604020202020204" pitchFamily="34" charset="0"/>
              <a:buChar char="o"/>
            </a:pPr>
            <a:r>
              <a:rPr lang="en-US" dirty="0">
                <a:solidFill>
                  <a:schemeClr val="tx1">
                    <a:lumMod val="60000"/>
                    <a:lumOff val="40000"/>
                  </a:schemeClr>
                </a:solidFill>
                <a:latin typeface="Arial"/>
                <a:ea typeface="+mn-lt"/>
                <a:cs typeface="+mn-lt"/>
              </a:rPr>
              <a:t>Text within rectangles and below table names represents columns.</a:t>
            </a:r>
            <a:endParaRPr lang="en-US">
              <a:solidFill>
                <a:schemeClr val="tx1">
                  <a:lumMod val="60000"/>
                  <a:lumOff val="40000"/>
                </a:schemeClr>
              </a:solidFill>
              <a:latin typeface="Arial"/>
              <a:cs typeface="Arial"/>
            </a:endParaRPr>
          </a:p>
          <a:p>
            <a:pPr lvl="1">
              <a:buFont typeface="Courier New" panose="020B0604020202020204" pitchFamily="34" charset="0"/>
              <a:buChar char="o"/>
            </a:pPr>
            <a:r>
              <a:rPr lang="en-US" dirty="0">
                <a:solidFill>
                  <a:schemeClr val="tx1">
                    <a:lumMod val="60000"/>
                    <a:lumOff val="40000"/>
                  </a:schemeClr>
                </a:solidFill>
                <a:latin typeface="Arial"/>
                <a:ea typeface="+mn-lt"/>
                <a:cs typeface="+mn-lt"/>
              </a:rPr>
              <a:t>Bullets (●) indicate key columns.</a:t>
            </a:r>
            <a:endParaRPr lang="en-US">
              <a:solidFill>
                <a:schemeClr val="tx1">
                  <a:lumMod val="60000"/>
                  <a:lumOff val="40000"/>
                </a:schemeClr>
              </a:solidFill>
              <a:latin typeface="Arial"/>
              <a:cs typeface="Arial"/>
            </a:endParaRPr>
          </a:p>
          <a:p>
            <a:pPr lvl="1">
              <a:buFont typeface="Courier New" panose="020B0604020202020204" pitchFamily="34" charset="0"/>
              <a:buChar char="o"/>
            </a:pPr>
            <a:r>
              <a:rPr lang="en-US" dirty="0">
                <a:solidFill>
                  <a:schemeClr val="tx1">
                    <a:lumMod val="60000"/>
                    <a:lumOff val="40000"/>
                  </a:schemeClr>
                </a:solidFill>
                <a:latin typeface="Arial"/>
                <a:ea typeface="+mn-lt"/>
                <a:cs typeface="+mn-lt"/>
              </a:rPr>
              <a:t>Arrows between tables indicate columns that refer to keys. </a:t>
            </a:r>
          </a:p>
          <a:p>
            <a:pPr lvl="1">
              <a:buFont typeface="Courier New" panose="020B0604020202020204" pitchFamily="34" charset="0"/>
              <a:buChar char="o"/>
            </a:pPr>
            <a:r>
              <a:rPr lang="en-US" dirty="0">
                <a:solidFill>
                  <a:schemeClr val="tx1">
                    <a:lumMod val="60000"/>
                    <a:lumOff val="40000"/>
                  </a:schemeClr>
                </a:solidFill>
                <a:latin typeface="Arial"/>
                <a:ea typeface="+mn-lt"/>
                <a:cs typeface="+mn-lt"/>
              </a:rPr>
              <a:t>The tail of the arrow is aligned with the column and the arrow points to the table containing the key.</a:t>
            </a:r>
            <a:endParaRPr lang="en-US">
              <a:solidFill>
                <a:schemeClr val="tx1">
                  <a:lumMod val="60000"/>
                  <a:lumOff val="40000"/>
                </a:schemeClr>
              </a:solidFill>
              <a:latin typeface="Arial"/>
              <a:cs typeface="Arial"/>
            </a:endParaRPr>
          </a:p>
          <a:p>
            <a:r>
              <a:rPr lang="en-US" sz="2400" dirty="0">
                <a:solidFill>
                  <a:schemeClr val="tx1">
                    <a:lumMod val="60000"/>
                    <a:lumOff val="40000"/>
                  </a:schemeClr>
                </a:solidFill>
                <a:latin typeface="Arial"/>
                <a:ea typeface="+mn-lt"/>
                <a:cs typeface="+mn-lt"/>
              </a:rPr>
              <a:t>The logical design, as specified in SQL and depicted in a table diagram, is called a database </a:t>
            </a:r>
            <a:r>
              <a:rPr lang="en-US" sz="2400" b="1" i="1" dirty="0">
                <a:solidFill>
                  <a:schemeClr val="tx1">
                    <a:lumMod val="60000"/>
                    <a:lumOff val="40000"/>
                  </a:schemeClr>
                </a:solidFill>
                <a:latin typeface="Arial"/>
                <a:ea typeface="+mn-lt"/>
                <a:cs typeface="+mn-lt"/>
              </a:rPr>
              <a:t>schema</a:t>
            </a:r>
            <a:r>
              <a:rPr lang="en-US" sz="2400" dirty="0">
                <a:solidFill>
                  <a:schemeClr val="tx1">
                    <a:lumMod val="60000"/>
                    <a:lumOff val="40000"/>
                  </a:schemeClr>
                </a:solidFill>
                <a:latin typeface="Arial"/>
                <a:ea typeface="+mn-lt"/>
                <a:cs typeface="+mn-lt"/>
              </a:rPr>
              <a:t>.</a:t>
            </a:r>
            <a:endParaRPr lang="en-US" sz="2400">
              <a:solidFill>
                <a:schemeClr val="tx1">
                  <a:lumMod val="60000"/>
                  <a:lumOff val="40000"/>
                </a:schemeClr>
              </a:solidFill>
              <a:latin typeface="Arial"/>
              <a:cs typeface="Arial"/>
            </a:endParaRPr>
          </a:p>
          <a:p>
            <a:pPr lvl="1">
              <a:buFont typeface="Courier New" panose="020B0604020202020204" pitchFamily="34" charset="0"/>
              <a:buChar char="o"/>
            </a:pPr>
            <a:endParaRPr lang="en-US" dirty="0">
              <a:solidFill>
                <a:schemeClr val="tx1">
                  <a:lumMod val="60000"/>
                  <a:lumOff val="40000"/>
                </a:schemeClr>
              </a:solidFill>
              <a:latin typeface="Arial"/>
              <a:cs typeface="Arial"/>
            </a:endParaRPr>
          </a:p>
        </p:txBody>
      </p:sp>
      <p:pic>
        <p:nvPicPr>
          <p:cNvPr id="4" name="Picture 3">
            <a:extLst>
              <a:ext uri="{FF2B5EF4-FFF2-40B4-BE49-F238E27FC236}">
                <a16:creationId xmlns:a16="http://schemas.microsoft.com/office/drawing/2014/main" id="{191DB046-7755-CA9E-FB18-B3A9C24BEC13}"/>
              </a:ext>
            </a:extLst>
          </p:cNvPr>
          <p:cNvPicPr>
            <a:picLocks noChangeAspect="1"/>
          </p:cNvPicPr>
          <p:nvPr/>
        </p:nvPicPr>
        <p:blipFill>
          <a:blip r:embed="rId2"/>
          <a:stretch>
            <a:fillRect/>
          </a:stretch>
        </p:blipFill>
        <p:spPr>
          <a:xfrm>
            <a:off x="2224919" y="5505419"/>
            <a:ext cx="8814725" cy="1726075"/>
          </a:xfrm>
          <a:prstGeom prst="rect">
            <a:avLst/>
          </a:prstGeom>
        </p:spPr>
      </p:pic>
    </p:spTree>
    <p:extLst>
      <p:ext uri="{BB962C8B-B14F-4D97-AF65-F5344CB8AC3E}">
        <p14:creationId xmlns:p14="http://schemas.microsoft.com/office/powerpoint/2010/main" val="13060214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9F116AA-7088-6BC6-C887-96646C8FC19E}"/>
            </a:ext>
          </a:extLst>
        </p:cNvPr>
        <p:cNvGrpSpPr/>
        <p:nvPr/>
      </p:nvGrpSpPr>
      <p:grpSpPr>
        <a:xfrm>
          <a:off x="0" y="0"/>
          <a:ext cx="0" cy="0"/>
          <a:chOff x="0" y="0"/>
          <a:chExt cx="0" cy="0"/>
        </a:xfrm>
      </p:grpSpPr>
      <p:pic>
        <p:nvPicPr>
          <p:cNvPr id="2" name="Picture 1" descr="Exploring a Twitter Network With Memgraph in a Jupyter Notebook">
            <a:extLst>
              <a:ext uri="{FF2B5EF4-FFF2-40B4-BE49-F238E27FC236}">
                <a16:creationId xmlns:a16="http://schemas.microsoft.com/office/drawing/2014/main" id="{4CF179A0-1943-BF45-F23A-173B941B16B2}"/>
              </a:ext>
            </a:extLst>
          </p:cNvPr>
          <p:cNvPicPr>
            <a:picLocks noChangeAspect="1"/>
          </p:cNvPicPr>
          <p:nvPr/>
        </p:nvPicPr>
        <p:blipFill>
          <a:blip r:embed="rId2"/>
          <a:stretch>
            <a:fillRect/>
          </a:stretch>
        </p:blipFill>
        <p:spPr>
          <a:xfrm>
            <a:off x="3173186" y="2171700"/>
            <a:ext cx="5179718" cy="2792118"/>
          </a:xfrm>
          <a:prstGeom prst="rect">
            <a:avLst/>
          </a:prstGeom>
        </p:spPr>
      </p:pic>
    </p:spTree>
    <p:extLst>
      <p:ext uri="{BB962C8B-B14F-4D97-AF65-F5344CB8AC3E}">
        <p14:creationId xmlns:p14="http://schemas.microsoft.com/office/powerpoint/2010/main" val="40963039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9046554-2DBF-4AF6-CFEB-D9423AEE98B6}"/>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97BBF70F-D8DA-5364-53CD-64E885E06B37}"/>
              </a:ext>
            </a:extLst>
          </p:cNvPr>
          <p:cNvSpPr>
            <a:spLocks noGrp="1"/>
          </p:cNvSpPr>
          <p:nvPr>
            <p:ph type="title"/>
          </p:nvPr>
        </p:nvSpPr>
        <p:spPr>
          <a:xfrm>
            <a:off x="839788" y="365125"/>
            <a:ext cx="10515600" cy="1325563"/>
          </a:xfrm>
        </p:spPr>
        <p:txBody>
          <a:bodyPr anchor="ctr">
            <a:normAutofit/>
          </a:bodyPr>
          <a:lstStyle/>
          <a:p>
            <a:r>
              <a:rPr lang="en-US" dirty="0"/>
              <a:t>2. Physical stage</a:t>
            </a:r>
          </a:p>
        </p:txBody>
      </p:sp>
      <p:sp>
        <p:nvSpPr>
          <p:cNvPr id="3" name="Content Placeholder 2">
            <a:extLst>
              <a:ext uri="{FF2B5EF4-FFF2-40B4-BE49-F238E27FC236}">
                <a16:creationId xmlns:a16="http://schemas.microsoft.com/office/drawing/2014/main" id="{4A84066C-450C-4D71-7EA6-6BA5D50E1427}"/>
              </a:ext>
            </a:extLst>
          </p:cNvPr>
          <p:cNvSpPr>
            <a:spLocks noGrp="1"/>
          </p:cNvSpPr>
          <p:nvPr>
            <p:ph sz="half" idx="2"/>
          </p:nvPr>
        </p:nvSpPr>
        <p:spPr>
          <a:xfrm>
            <a:off x="839788" y="1601964"/>
            <a:ext cx="10303638" cy="4587699"/>
          </a:xfrm>
        </p:spPr>
        <p:txBody>
          <a:bodyPr vert="horz" lIns="91440" tIns="45720" rIns="91440" bIns="45720" rtlCol="0" anchor="t">
            <a:normAutofit/>
          </a:bodyPr>
          <a:lstStyle/>
          <a:p>
            <a:r>
              <a:rPr lang="en-US" dirty="0">
                <a:solidFill>
                  <a:schemeClr val="tx1">
                    <a:lumMod val="60000"/>
                    <a:lumOff val="40000"/>
                  </a:schemeClr>
                </a:solidFill>
                <a:latin typeface="Araial"/>
                <a:cs typeface="Arial"/>
              </a:rPr>
              <a:t>Focus on the physical storage.</a:t>
            </a:r>
          </a:p>
          <a:p>
            <a:r>
              <a:rPr lang="en-US" dirty="0">
                <a:solidFill>
                  <a:schemeClr val="tx1">
                    <a:lumMod val="60000"/>
                    <a:lumOff val="40000"/>
                  </a:schemeClr>
                </a:solidFill>
                <a:latin typeface="Araial"/>
                <a:cs typeface="Arial"/>
              </a:rPr>
              <a:t>Add indexes</a:t>
            </a:r>
          </a:p>
          <a:p>
            <a:pPr lvl="1">
              <a:buFont typeface="Courier New" panose="020B0604020202020204" pitchFamily="34" charset="0"/>
              <a:buChar char="o"/>
            </a:pPr>
            <a:r>
              <a:rPr lang="en-US">
                <a:solidFill>
                  <a:schemeClr val="tx1">
                    <a:lumMod val="60000"/>
                    <a:lumOff val="40000"/>
                  </a:schemeClr>
                </a:solidFill>
                <a:latin typeface="Araial"/>
                <a:cs typeface="Arial"/>
              </a:rPr>
              <a:t>A quick refrence for the database to find data faster (book index).</a:t>
            </a:r>
            <a:endParaRPr lang="en-US" dirty="0">
              <a:solidFill>
                <a:schemeClr val="tx1">
                  <a:lumMod val="60000"/>
                  <a:lumOff val="40000"/>
                </a:schemeClr>
              </a:solidFill>
              <a:latin typeface="Araial"/>
              <a:cs typeface="Arial"/>
            </a:endParaRPr>
          </a:p>
          <a:p>
            <a:r>
              <a:rPr lang="en-US">
                <a:solidFill>
                  <a:schemeClr val="tx1">
                    <a:lumMod val="60000"/>
                    <a:lumOff val="40000"/>
                  </a:schemeClr>
                </a:solidFill>
                <a:latin typeface="Araial"/>
                <a:cs typeface="Arial"/>
              </a:rPr>
              <a:t>Decide how actual data will be stored in the computer storage (hard drive, SSD).</a:t>
            </a:r>
            <a:endParaRPr lang="en-US" dirty="0">
              <a:solidFill>
                <a:schemeClr val="tx1">
                  <a:lumMod val="60000"/>
                  <a:lumOff val="40000"/>
                </a:schemeClr>
              </a:solidFill>
              <a:latin typeface="Araial"/>
              <a:cs typeface="Arial"/>
            </a:endParaRPr>
          </a:p>
          <a:p>
            <a:r>
              <a:rPr lang="en-US">
                <a:solidFill>
                  <a:schemeClr val="tx1">
                    <a:lumMod val="60000"/>
                    <a:lumOff val="40000"/>
                  </a:schemeClr>
                </a:solidFill>
                <a:latin typeface="Araial"/>
                <a:cs typeface="Arial"/>
              </a:rPr>
              <a:t>Physical design can be represented in diagrams.</a:t>
            </a:r>
          </a:p>
          <a:p>
            <a:pPr lvl="1">
              <a:buFont typeface="Courier New" panose="020B0604020202020204" pitchFamily="34" charset="0"/>
              <a:buChar char="o"/>
            </a:pPr>
            <a:r>
              <a:rPr lang="en-US">
                <a:solidFill>
                  <a:schemeClr val="tx1">
                    <a:lumMod val="60000"/>
                    <a:lumOff val="40000"/>
                  </a:schemeClr>
                </a:solidFill>
                <a:latin typeface="Araial"/>
                <a:cs typeface="Arial"/>
              </a:rPr>
              <a:t> These diagram are not widely used </a:t>
            </a:r>
            <a:endParaRPr lang="en-US">
              <a:solidFill>
                <a:schemeClr val="tx1">
                  <a:lumMod val="60000"/>
                  <a:lumOff val="40000"/>
                </a:schemeClr>
              </a:solidFill>
            </a:endParaRPr>
          </a:p>
          <a:p>
            <a:endParaRPr lang="en-US" dirty="0">
              <a:solidFill>
                <a:schemeClr val="tx1">
                  <a:lumMod val="60000"/>
                  <a:lumOff val="40000"/>
                </a:schemeClr>
              </a:solidFill>
              <a:latin typeface="Araial"/>
              <a:cs typeface="Arial"/>
            </a:endParaRPr>
          </a:p>
        </p:txBody>
      </p:sp>
    </p:spTree>
    <p:extLst>
      <p:ext uri="{BB962C8B-B14F-4D97-AF65-F5344CB8AC3E}">
        <p14:creationId xmlns:p14="http://schemas.microsoft.com/office/powerpoint/2010/main" val="12085131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5">
            <a:extLst>
              <a:ext uri="{FF2B5EF4-FFF2-40B4-BE49-F238E27FC236}">
                <a16:creationId xmlns:a16="http://schemas.microsoft.com/office/drawing/2014/main" id="{6F26E06A-3C03-8E3A-2776-BF21DCE3D1B6}"/>
              </a:ext>
            </a:extLst>
          </p:cNvPr>
          <p:cNvSpPr>
            <a:spLocks noChangeArrowheads="1"/>
          </p:cNvSpPr>
          <p:nvPr/>
        </p:nvSpPr>
        <p:spPr bwMode="auto">
          <a:xfrm>
            <a:off x="886046" y="694734"/>
            <a:ext cx="10515600" cy="1325563"/>
          </a:xfrm>
          <a:prstGeom prst="rect">
            <a:avLst/>
          </a:prstGeom>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lIns="91440" tIns="45720" rIns="91440" bIns="45720" numCol="1" rtlCol="0" anchor="ctr" anchorCtr="0" compatLnSpc="1">
            <a:prstTxWarp prst="textNoShape">
              <a:avLst/>
            </a:prstTxWarp>
            <a:norm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eaLnBrk="1" fontAlgn="base" hangingPunct="1">
              <a:lnSpc>
                <a:spcPct val="90000"/>
              </a:lnSpc>
              <a:spcAft>
                <a:spcPts val="600"/>
              </a:spcAft>
              <a:buClrTx/>
              <a:buSzTx/>
              <a:tabLst/>
            </a:pPr>
            <a:endParaRPr kumimoji="0" lang="en-US" altLang="en-US" b="0" i="0" u="none" strike="noStrike" kern="1200" cap="none" normalizeH="0" baseline="0" dirty="0">
              <a:ln>
                <a:noFill/>
              </a:ln>
              <a:solidFill>
                <a:schemeClr val="tx1">
                  <a:lumMod val="60000"/>
                  <a:lumOff val="40000"/>
                </a:schemeClr>
              </a:solidFill>
              <a:effectLst/>
              <a:latin typeface="+mj-lt"/>
              <a:ea typeface="+mj-ea"/>
              <a:cs typeface="+mj-cs"/>
            </a:endParaRPr>
          </a:p>
        </p:txBody>
      </p:sp>
      <p:sp>
        <p:nvSpPr>
          <p:cNvPr id="14" name="TextBox 13">
            <a:extLst>
              <a:ext uri="{FF2B5EF4-FFF2-40B4-BE49-F238E27FC236}">
                <a16:creationId xmlns:a16="http://schemas.microsoft.com/office/drawing/2014/main" id="{446C3154-79C5-78E7-6665-B28E1D5B623B}"/>
              </a:ext>
            </a:extLst>
          </p:cNvPr>
          <p:cNvSpPr txBox="1"/>
          <p:nvPr/>
        </p:nvSpPr>
        <p:spPr>
          <a:xfrm>
            <a:off x="378786" y="2488559"/>
            <a:ext cx="10538785" cy="1138773"/>
          </a:xfrm>
          <a:prstGeom prst="rect">
            <a:avLst/>
          </a:prstGeom>
          <a:noFill/>
        </p:spPr>
        <p:txBody>
          <a:bodyPr wrap="square" lIns="91440" tIns="45720" rIns="91440" bIns="45720" anchor="t">
            <a:spAutoFit/>
          </a:bodyPr>
          <a:lstStyle/>
          <a:p>
            <a:pPr marL="285750" indent="-285750" algn="l">
              <a:buFont typeface="Wingdings" panose="05000000000000000000" pitchFamily="2" charset="2"/>
              <a:buChar char="Ø"/>
            </a:pPr>
            <a:r>
              <a:rPr lang="en-US" sz="1700" b="0" i="0" dirty="0">
                <a:solidFill>
                  <a:schemeClr val="tx1">
                    <a:lumMod val="60000"/>
                    <a:lumOff val="40000"/>
                  </a:schemeClr>
                </a:solidFill>
                <a:effectLst/>
                <a:latin typeface="Open Sans"/>
                <a:ea typeface="Open Sans"/>
                <a:cs typeface="Open Sans"/>
              </a:rPr>
              <a:t>The </a:t>
            </a:r>
            <a:r>
              <a:rPr lang="en-US" sz="1700" b="1" i="0" dirty="0">
                <a:solidFill>
                  <a:schemeClr val="bg2">
                    <a:lumMod val="50000"/>
                  </a:schemeClr>
                </a:solidFill>
                <a:effectLst/>
                <a:latin typeface="Open Sans"/>
                <a:ea typeface="Open Sans"/>
                <a:cs typeface="Open Sans"/>
              </a:rPr>
              <a:t>Conceptual Model</a:t>
            </a:r>
            <a:r>
              <a:rPr lang="en-US" sz="1700" b="0" i="0" dirty="0">
                <a:solidFill>
                  <a:schemeClr val="tx1">
                    <a:lumMod val="60000"/>
                    <a:lumOff val="40000"/>
                  </a:schemeClr>
                </a:solidFill>
                <a:effectLst/>
                <a:latin typeface="Open Sans"/>
                <a:ea typeface="Open Sans"/>
                <a:cs typeface="Open Sans"/>
              </a:rPr>
              <a:t> Is To Establish The Entities, Their Attributes, And Their Relationships.</a:t>
            </a:r>
          </a:p>
          <a:p>
            <a:pPr marL="285750" indent="-285750" algn="l">
              <a:buFont typeface="Wingdings" panose="05000000000000000000" pitchFamily="2" charset="2"/>
              <a:buChar char="Ø"/>
            </a:pPr>
            <a:r>
              <a:rPr lang="en-US" sz="1700" b="0" i="0" dirty="0">
                <a:solidFill>
                  <a:schemeClr val="tx1">
                    <a:lumMod val="60000"/>
                    <a:lumOff val="40000"/>
                  </a:schemeClr>
                </a:solidFill>
                <a:effectLst/>
                <a:latin typeface="Open Sans"/>
                <a:ea typeface="Open Sans"/>
                <a:cs typeface="Open Sans"/>
              </a:rPr>
              <a:t>The </a:t>
            </a:r>
            <a:r>
              <a:rPr lang="en-US" sz="1700" b="1" i="0" dirty="0">
                <a:solidFill>
                  <a:schemeClr val="bg2">
                    <a:lumMod val="50000"/>
                  </a:schemeClr>
                </a:solidFill>
                <a:effectLst/>
                <a:latin typeface="Open Sans"/>
                <a:ea typeface="Open Sans"/>
                <a:cs typeface="Open Sans"/>
              </a:rPr>
              <a:t>Logical Data Model</a:t>
            </a:r>
            <a:r>
              <a:rPr lang="en-US" sz="1700" b="0" i="0" dirty="0">
                <a:solidFill>
                  <a:schemeClr val="tx1">
                    <a:lumMod val="60000"/>
                    <a:lumOff val="40000"/>
                  </a:schemeClr>
                </a:solidFill>
                <a:effectLst/>
                <a:latin typeface="Open Sans"/>
                <a:ea typeface="Open Sans"/>
                <a:cs typeface="Open Sans"/>
              </a:rPr>
              <a:t> Defines The Structure Of The Data Elements And Set The Relationships Between Them.</a:t>
            </a:r>
          </a:p>
          <a:p>
            <a:pPr marL="285750" indent="-285750" algn="l">
              <a:buFont typeface="Wingdings" panose="05000000000000000000" pitchFamily="2" charset="2"/>
              <a:buChar char="Ø"/>
            </a:pPr>
            <a:r>
              <a:rPr lang="en-US" sz="1700" b="0" i="0" dirty="0">
                <a:solidFill>
                  <a:schemeClr val="tx1">
                    <a:lumMod val="60000"/>
                    <a:lumOff val="40000"/>
                  </a:schemeClr>
                </a:solidFill>
                <a:effectLst/>
                <a:latin typeface="Open Sans"/>
                <a:ea typeface="Open Sans"/>
                <a:cs typeface="Open Sans"/>
              </a:rPr>
              <a:t>The </a:t>
            </a:r>
            <a:r>
              <a:rPr lang="en-US" sz="1700" b="1" i="0" dirty="0">
                <a:solidFill>
                  <a:schemeClr val="bg2">
                    <a:lumMod val="50000"/>
                  </a:schemeClr>
                </a:solidFill>
                <a:effectLst/>
                <a:latin typeface="Open Sans"/>
                <a:ea typeface="Open Sans"/>
                <a:cs typeface="Open Sans"/>
              </a:rPr>
              <a:t>Physical Data Model</a:t>
            </a:r>
            <a:r>
              <a:rPr lang="en-US" sz="1700" b="0" i="0" dirty="0">
                <a:solidFill>
                  <a:schemeClr val="tx1">
                    <a:lumMod val="60000"/>
                    <a:lumOff val="40000"/>
                  </a:schemeClr>
                </a:solidFill>
                <a:effectLst/>
                <a:latin typeface="Open Sans"/>
                <a:ea typeface="Open Sans"/>
                <a:cs typeface="Open Sans"/>
              </a:rPr>
              <a:t> Describes The Database-Specific Implementation Of The Data Model.</a:t>
            </a:r>
          </a:p>
        </p:txBody>
      </p:sp>
      <p:sp>
        <p:nvSpPr>
          <p:cNvPr id="16" name="TextBox 15">
            <a:extLst>
              <a:ext uri="{FF2B5EF4-FFF2-40B4-BE49-F238E27FC236}">
                <a16:creationId xmlns:a16="http://schemas.microsoft.com/office/drawing/2014/main" id="{39D4C68E-BC68-5827-C49B-F7F0E316CDFF}"/>
              </a:ext>
            </a:extLst>
          </p:cNvPr>
          <p:cNvSpPr txBox="1"/>
          <p:nvPr/>
        </p:nvSpPr>
        <p:spPr>
          <a:xfrm>
            <a:off x="668079" y="758530"/>
            <a:ext cx="10058400" cy="341632"/>
          </a:xfrm>
          <a:prstGeom prst="rect">
            <a:avLst/>
          </a:prstGeom>
          <a:noFill/>
        </p:spPr>
        <p:txBody>
          <a:bodyPr wrap="square" lIns="91440" tIns="45720" rIns="91440" bIns="45720" anchor="t">
            <a:spAutoFit/>
          </a:bodyPr>
          <a:lstStyle/>
          <a:p>
            <a:pPr marL="0" marR="0" lvl="0" indent="0" eaLnBrk="1" fontAlgn="base" hangingPunct="1">
              <a:lnSpc>
                <a:spcPct val="90000"/>
              </a:lnSpc>
              <a:spcAft>
                <a:spcPts val="600"/>
              </a:spcAft>
              <a:buClrTx/>
              <a:buSzTx/>
              <a:tabLst/>
            </a:pPr>
            <a:r>
              <a:rPr kumimoji="0" lang="en-US" altLang="en-US" b="1" i="0" u="none" strike="noStrike" kern="1200" cap="none" normalizeH="0" baseline="0" dirty="0">
                <a:ln>
                  <a:noFill/>
                </a:ln>
                <a:solidFill>
                  <a:schemeClr val="tx1">
                    <a:lumMod val="60000"/>
                    <a:lumOff val="40000"/>
                  </a:schemeClr>
                </a:solidFill>
                <a:effectLst/>
                <a:latin typeface="+mj-lt"/>
                <a:ea typeface="+mj-ea"/>
                <a:cs typeface="+mj-cs"/>
              </a:rPr>
              <a:t>Conceptual model vs Logical model vs Data model:</a:t>
            </a:r>
            <a:endParaRPr kumimoji="0" lang="en-US" altLang="en-US" b="0" i="0" u="none" strike="noStrike" kern="1200" cap="none" normalizeH="0" baseline="0" dirty="0">
              <a:ln>
                <a:noFill/>
              </a:ln>
              <a:solidFill>
                <a:schemeClr val="tx1">
                  <a:lumMod val="60000"/>
                  <a:lumOff val="40000"/>
                </a:schemeClr>
              </a:solidFill>
              <a:effectLst/>
              <a:latin typeface="+mj-lt"/>
              <a:ea typeface="+mj-ea"/>
              <a:cs typeface="+mj-cs"/>
            </a:endParaRPr>
          </a:p>
        </p:txBody>
      </p:sp>
    </p:spTree>
    <p:extLst>
      <p:ext uri="{BB962C8B-B14F-4D97-AF65-F5344CB8AC3E}">
        <p14:creationId xmlns:p14="http://schemas.microsoft.com/office/powerpoint/2010/main" val="419650804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D2B996-BFA0-D408-B2E3-A8D6CF81D704}"/>
              </a:ext>
            </a:extLst>
          </p:cNvPr>
          <p:cNvSpPr>
            <a:spLocks noGrp="1"/>
          </p:cNvSpPr>
          <p:nvPr>
            <p:ph type="title"/>
          </p:nvPr>
        </p:nvSpPr>
        <p:spPr/>
        <p:txBody>
          <a:bodyPr/>
          <a:lstStyle/>
          <a:p>
            <a:r>
              <a:rPr lang="en-US" b="1" i="1">
                <a:solidFill>
                  <a:schemeClr val="tx1">
                    <a:lumMod val="60000"/>
                    <a:lumOff val="40000"/>
                  </a:schemeClr>
                </a:solidFill>
                <a:ea typeface="+mj-lt"/>
                <a:cs typeface="+mj-lt"/>
              </a:rPr>
              <a:t>Data Independence</a:t>
            </a:r>
            <a:endParaRPr lang="en-US">
              <a:solidFill>
                <a:schemeClr val="tx1">
                  <a:lumMod val="60000"/>
                  <a:lumOff val="40000"/>
                </a:schemeClr>
              </a:solidFill>
              <a:cs typeface="Arial"/>
            </a:endParaRPr>
          </a:p>
        </p:txBody>
      </p:sp>
      <p:sp>
        <p:nvSpPr>
          <p:cNvPr id="3" name="Content Placeholder 2">
            <a:extLst>
              <a:ext uri="{FF2B5EF4-FFF2-40B4-BE49-F238E27FC236}">
                <a16:creationId xmlns:a16="http://schemas.microsoft.com/office/drawing/2014/main" id="{D5537A03-29D7-CCAB-DDBB-98DCEB5EA456}"/>
              </a:ext>
            </a:extLst>
          </p:cNvPr>
          <p:cNvSpPr>
            <a:spLocks noGrp="1"/>
          </p:cNvSpPr>
          <p:nvPr>
            <p:ph idx="1"/>
          </p:nvPr>
        </p:nvSpPr>
        <p:spPr/>
        <p:txBody>
          <a:bodyPr vert="horz" lIns="91440" tIns="45720" rIns="91440" bIns="45720" rtlCol="0" anchor="t">
            <a:normAutofit/>
          </a:bodyPr>
          <a:lstStyle/>
          <a:p>
            <a:r>
              <a:rPr lang="en-US" dirty="0">
                <a:solidFill>
                  <a:schemeClr val="tx1">
                    <a:lumMod val="60000"/>
                    <a:lumOff val="40000"/>
                  </a:schemeClr>
                </a:solidFill>
                <a:ea typeface="+mn-lt"/>
                <a:cs typeface="+mn-lt"/>
              </a:rPr>
              <a:t>Logical design affects the query </a:t>
            </a:r>
            <a:r>
              <a:rPr lang="en-US" dirty="0">
                <a:solidFill>
                  <a:schemeClr val="bg2">
                    <a:lumMod val="50000"/>
                  </a:schemeClr>
                </a:solidFill>
                <a:ea typeface="+mn-lt"/>
                <a:cs typeface="+mn-lt"/>
              </a:rPr>
              <a:t>result</a:t>
            </a:r>
          </a:p>
          <a:p>
            <a:r>
              <a:rPr lang="en-US" dirty="0">
                <a:solidFill>
                  <a:schemeClr val="tx1">
                    <a:lumMod val="60000"/>
                    <a:lumOff val="40000"/>
                  </a:schemeClr>
                </a:solidFill>
                <a:ea typeface="+mn-lt"/>
                <a:cs typeface="+mn-lt"/>
              </a:rPr>
              <a:t>Physical design affects query processing </a:t>
            </a:r>
            <a:r>
              <a:rPr lang="en-US" dirty="0">
                <a:solidFill>
                  <a:schemeClr val="bg2">
                    <a:lumMod val="50000"/>
                  </a:schemeClr>
                </a:solidFill>
                <a:ea typeface="+mn-lt"/>
                <a:cs typeface="+mn-lt"/>
              </a:rPr>
              <a:t>speed</a:t>
            </a:r>
            <a:endParaRPr lang="en-US">
              <a:solidFill>
                <a:schemeClr val="bg2">
                  <a:lumMod val="50000"/>
                </a:schemeClr>
              </a:solidFill>
              <a:ea typeface="+mn-lt"/>
              <a:cs typeface="+mn-lt"/>
            </a:endParaRPr>
          </a:p>
          <a:p>
            <a:r>
              <a:rPr lang="en-US" dirty="0">
                <a:solidFill>
                  <a:schemeClr val="tx1">
                    <a:lumMod val="60000"/>
                    <a:lumOff val="40000"/>
                  </a:schemeClr>
                </a:solidFill>
                <a:ea typeface="+mn-lt"/>
                <a:cs typeface="+mn-lt"/>
              </a:rPr>
              <a:t>The principle that physical design never affects query results is called </a:t>
            </a:r>
            <a:r>
              <a:rPr lang="en-US" b="1" i="1" dirty="0">
                <a:solidFill>
                  <a:schemeClr val="tx1">
                    <a:lumMod val="60000"/>
                    <a:lumOff val="40000"/>
                  </a:schemeClr>
                </a:solidFill>
                <a:ea typeface="+mn-lt"/>
                <a:cs typeface="+mn-lt"/>
              </a:rPr>
              <a:t>data independence</a:t>
            </a:r>
            <a:r>
              <a:rPr lang="en-US" dirty="0">
                <a:solidFill>
                  <a:schemeClr val="tx1">
                    <a:lumMod val="60000"/>
                    <a:lumOff val="40000"/>
                  </a:schemeClr>
                </a:solidFill>
                <a:ea typeface="+mn-lt"/>
                <a:cs typeface="+mn-lt"/>
              </a:rPr>
              <a:t>.</a:t>
            </a:r>
          </a:p>
        </p:txBody>
      </p:sp>
    </p:spTree>
    <p:extLst>
      <p:ext uri="{BB962C8B-B14F-4D97-AF65-F5344CB8AC3E}">
        <p14:creationId xmlns:p14="http://schemas.microsoft.com/office/powerpoint/2010/main" val="273578966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D0102706-32F7-CD71-3A5D-E1BCCDE097AA}"/>
              </a:ext>
            </a:extLst>
          </p:cNvPr>
          <p:cNvGrpSpPr/>
          <p:nvPr/>
        </p:nvGrpSpPr>
        <p:grpSpPr>
          <a:xfrm>
            <a:off x="1160498" y="1776559"/>
            <a:ext cx="9913533" cy="3241090"/>
            <a:chOff x="1181542" y="1725973"/>
            <a:chExt cx="9913533" cy="3241090"/>
          </a:xfrm>
        </p:grpSpPr>
        <p:sp>
          <p:nvSpPr>
            <p:cNvPr id="4" name="TextBox 3">
              <a:extLst>
                <a:ext uri="{FF2B5EF4-FFF2-40B4-BE49-F238E27FC236}">
                  <a16:creationId xmlns:a16="http://schemas.microsoft.com/office/drawing/2014/main" id="{7270B61C-0F1F-49CC-4647-1E8C5329E010}"/>
                </a:ext>
              </a:extLst>
            </p:cNvPr>
            <p:cNvSpPr txBox="1"/>
            <p:nvPr/>
          </p:nvSpPr>
          <p:spPr>
            <a:xfrm>
              <a:off x="1503399" y="2381740"/>
              <a:ext cx="9591676" cy="2585323"/>
            </a:xfrm>
            <a:prstGeom prst="rect">
              <a:avLst/>
            </a:prstGeom>
            <a:noFill/>
          </p:spPr>
          <p:txBody>
            <a:bodyPr wrap="square">
              <a:spAutoFit/>
            </a:bodyPr>
            <a:lstStyle/>
            <a:p>
              <a:pPr marL="285750" indent="-285750" algn="l">
                <a:buFont typeface="Wingdings" panose="05000000000000000000" pitchFamily="2" charset="2"/>
                <a:buChar char="Ø"/>
              </a:pPr>
              <a:r>
                <a:rPr lang="en-US" b="0" i="0" dirty="0">
                  <a:solidFill>
                    <a:schemeClr val="tx1">
                      <a:lumMod val="60000"/>
                      <a:lumOff val="40000"/>
                    </a:schemeClr>
                  </a:solidFill>
                  <a:effectLst/>
                  <a:latin typeface="+mj-lt"/>
                </a:rPr>
                <a:t>The main goal of a designing data model is to make certain that data objects offered by the functional team are represented accurately. </a:t>
              </a:r>
            </a:p>
            <a:p>
              <a:pPr marL="285750" indent="-285750" algn="l">
                <a:buFont typeface="Wingdings" panose="05000000000000000000" pitchFamily="2" charset="2"/>
                <a:buChar char="Ø"/>
              </a:pPr>
              <a:endParaRPr lang="en-US" b="0" i="0" dirty="0">
                <a:solidFill>
                  <a:schemeClr val="tx1">
                    <a:lumMod val="60000"/>
                    <a:lumOff val="40000"/>
                  </a:schemeClr>
                </a:solidFill>
                <a:effectLst/>
                <a:latin typeface="+mj-lt"/>
              </a:endParaRPr>
            </a:p>
            <a:p>
              <a:pPr marL="285750" indent="-285750" algn="l">
                <a:buFont typeface="Wingdings" panose="05000000000000000000" pitchFamily="2" charset="2"/>
                <a:buChar char="Ø"/>
              </a:pPr>
              <a:r>
                <a:rPr lang="en-US" b="0" i="0" dirty="0">
                  <a:solidFill>
                    <a:schemeClr val="tx1">
                      <a:lumMod val="60000"/>
                      <a:lumOff val="40000"/>
                    </a:schemeClr>
                  </a:solidFill>
                  <a:effectLst/>
                  <a:latin typeface="+mj-lt"/>
                </a:rPr>
                <a:t>We should first start from the conceptual data model and as more and more information available we add more details to refine it from conceptual to the logical model. </a:t>
              </a:r>
            </a:p>
            <a:p>
              <a:pPr marL="285750" indent="-285750" algn="l">
                <a:buFont typeface="Wingdings" panose="05000000000000000000" pitchFamily="2" charset="2"/>
                <a:buChar char="Ø"/>
              </a:pPr>
              <a:endParaRPr lang="en-US" dirty="0">
                <a:solidFill>
                  <a:schemeClr val="tx1">
                    <a:lumMod val="60000"/>
                    <a:lumOff val="40000"/>
                  </a:schemeClr>
                </a:solidFill>
                <a:latin typeface="+mj-lt"/>
              </a:endParaRPr>
            </a:p>
            <a:p>
              <a:pPr marL="285750" indent="-285750" algn="l">
                <a:buFont typeface="Wingdings" panose="05000000000000000000" pitchFamily="2" charset="2"/>
                <a:buChar char="Ø"/>
              </a:pPr>
              <a:r>
                <a:rPr lang="en-US" b="0" i="0" dirty="0">
                  <a:solidFill>
                    <a:schemeClr val="tx1">
                      <a:lumMod val="60000"/>
                      <a:lumOff val="40000"/>
                    </a:schemeClr>
                  </a:solidFill>
                  <a:effectLst/>
                  <a:latin typeface="+mj-lt"/>
                </a:rPr>
                <a:t>Finally, when we know exactly how to implement the database of our system, we can refine our logical model into the physical data model which can directly map between the diagram and the actual database system.</a:t>
              </a:r>
            </a:p>
          </p:txBody>
        </p:sp>
        <p:sp>
          <p:nvSpPr>
            <p:cNvPr id="5" name="TextBox 4">
              <a:extLst>
                <a:ext uri="{FF2B5EF4-FFF2-40B4-BE49-F238E27FC236}">
                  <a16:creationId xmlns:a16="http://schemas.microsoft.com/office/drawing/2014/main" id="{F0C78266-97DA-5E94-536F-4965CB532EC0}"/>
                </a:ext>
              </a:extLst>
            </p:cNvPr>
            <p:cNvSpPr txBox="1"/>
            <p:nvPr/>
          </p:nvSpPr>
          <p:spPr>
            <a:xfrm>
              <a:off x="1181542" y="1725973"/>
              <a:ext cx="6095114" cy="369332"/>
            </a:xfrm>
            <a:prstGeom prst="rect">
              <a:avLst/>
            </a:prstGeom>
            <a:noFill/>
          </p:spPr>
          <p:txBody>
            <a:bodyPr wrap="square">
              <a:spAutoFit/>
            </a:bodyPr>
            <a:lstStyle/>
            <a:p>
              <a:pPr algn="l"/>
              <a:r>
                <a:rPr lang="en-US" b="1" i="0" dirty="0">
                  <a:solidFill>
                    <a:schemeClr val="tx1">
                      <a:lumMod val="60000"/>
                      <a:lumOff val="40000"/>
                    </a:schemeClr>
                  </a:solidFill>
                  <a:effectLst/>
                  <a:latin typeface="+mj-lt"/>
                </a:rPr>
                <a:t>Conclusion</a:t>
              </a:r>
            </a:p>
          </p:txBody>
        </p:sp>
      </p:grpSp>
    </p:spTree>
    <p:extLst>
      <p:ext uri="{BB962C8B-B14F-4D97-AF65-F5344CB8AC3E}">
        <p14:creationId xmlns:p14="http://schemas.microsoft.com/office/powerpoint/2010/main" val="243217531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D9C5F8D-8701-A081-B7D8-BD560F2A51CF}"/>
            </a:ext>
          </a:extLst>
        </p:cNvPr>
        <p:cNvGrpSpPr/>
        <p:nvPr/>
      </p:nvGrpSpPr>
      <p:grpSpPr>
        <a:xfrm>
          <a:off x="0" y="0"/>
          <a:ext cx="0" cy="0"/>
          <a:chOff x="0" y="0"/>
          <a:chExt cx="0" cy="0"/>
        </a:xfrm>
      </p:grpSpPr>
      <p:pic>
        <p:nvPicPr>
          <p:cNvPr id="2" name="Picture 1" descr="Exploring a Twitter Network With Memgraph in a Jupyter Notebook">
            <a:extLst>
              <a:ext uri="{FF2B5EF4-FFF2-40B4-BE49-F238E27FC236}">
                <a16:creationId xmlns:a16="http://schemas.microsoft.com/office/drawing/2014/main" id="{44A88FFC-EF56-B82C-E76A-B9003F15734E}"/>
              </a:ext>
            </a:extLst>
          </p:cNvPr>
          <p:cNvPicPr>
            <a:picLocks noChangeAspect="1"/>
          </p:cNvPicPr>
          <p:nvPr/>
        </p:nvPicPr>
        <p:blipFill>
          <a:blip r:embed="rId2"/>
          <a:stretch>
            <a:fillRect/>
          </a:stretch>
        </p:blipFill>
        <p:spPr>
          <a:xfrm>
            <a:off x="3173186" y="2171700"/>
            <a:ext cx="5179718" cy="2792118"/>
          </a:xfrm>
          <a:prstGeom prst="rect">
            <a:avLst/>
          </a:prstGeom>
        </p:spPr>
      </p:pic>
    </p:spTree>
    <p:extLst>
      <p:ext uri="{BB962C8B-B14F-4D97-AF65-F5344CB8AC3E}">
        <p14:creationId xmlns:p14="http://schemas.microsoft.com/office/powerpoint/2010/main" val="239919911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7B9B4F-E4AE-7D9B-1D74-68E76A0E5DB2}"/>
              </a:ext>
            </a:extLst>
          </p:cNvPr>
          <p:cNvSpPr>
            <a:spLocks noGrp="1"/>
          </p:cNvSpPr>
          <p:nvPr>
            <p:ph type="title"/>
          </p:nvPr>
        </p:nvSpPr>
        <p:spPr/>
        <p:txBody>
          <a:bodyPr/>
          <a:lstStyle/>
          <a:p>
            <a:r>
              <a:rPr lang="en-US" dirty="0">
                <a:solidFill>
                  <a:schemeClr val="tx1">
                    <a:lumMod val="60000"/>
                    <a:lumOff val="40000"/>
                  </a:schemeClr>
                </a:solidFill>
                <a:cs typeface="Arial"/>
              </a:rPr>
              <a:t>Programming </a:t>
            </a:r>
          </a:p>
        </p:txBody>
      </p:sp>
      <p:sp>
        <p:nvSpPr>
          <p:cNvPr id="3" name="Content Placeholder 2">
            <a:extLst>
              <a:ext uri="{FF2B5EF4-FFF2-40B4-BE49-F238E27FC236}">
                <a16:creationId xmlns:a16="http://schemas.microsoft.com/office/drawing/2014/main" id="{8E49487E-2602-A187-C64A-CDFE476BE56D}"/>
              </a:ext>
            </a:extLst>
          </p:cNvPr>
          <p:cNvSpPr>
            <a:spLocks noGrp="1"/>
          </p:cNvSpPr>
          <p:nvPr>
            <p:ph idx="1"/>
          </p:nvPr>
        </p:nvSpPr>
        <p:spPr/>
        <p:txBody>
          <a:bodyPr vert="horz" lIns="91440" tIns="45720" rIns="91440" bIns="45720" rtlCol="0" anchor="t">
            <a:normAutofit/>
          </a:bodyPr>
          <a:lstStyle/>
          <a:p>
            <a:r>
              <a:rPr lang="en-US" dirty="0">
                <a:solidFill>
                  <a:schemeClr val="tx1">
                    <a:lumMod val="60000"/>
                    <a:lumOff val="40000"/>
                  </a:schemeClr>
                </a:solidFill>
                <a:ea typeface="+mn-lt"/>
                <a:cs typeface="+mn-lt"/>
              </a:rPr>
              <a:t>Relational database applications can be programmed before the physical design is in place. </a:t>
            </a:r>
          </a:p>
          <a:p>
            <a:endParaRPr lang="en-US">
              <a:solidFill>
                <a:schemeClr val="tx1">
                  <a:lumMod val="60000"/>
                  <a:lumOff val="40000"/>
                </a:schemeClr>
              </a:solidFill>
              <a:ea typeface="+mn-lt"/>
              <a:cs typeface="+mn-lt"/>
            </a:endParaRPr>
          </a:p>
          <a:p>
            <a:r>
              <a:rPr lang="en-US" dirty="0">
                <a:solidFill>
                  <a:schemeClr val="tx1">
                    <a:lumMod val="60000"/>
                    <a:lumOff val="40000"/>
                  </a:schemeClr>
                </a:solidFill>
                <a:ea typeface="+mn-lt"/>
                <a:cs typeface="+mn-lt"/>
              </a:rPr>
              <a:t>Applications may run slowly but will generate correct results.</a:t>
            </a:r>
          </a:p>
        </p:txBody>
      </p:sp>
    </p:spTree>
    <p:extLst>
      <p:ext uri="{BB962C8B-B14F-4D97-AF65-F5344CB8AC3E}">
        <p14:creationId xmlns:p14="http://schemas.microsoft.com/office/powerpoint/2010/main" val="365531548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9B2146-C0D7-A180-9CF2-0B55C2C46237}"/>
              </a:ext>
            </a:extLst>
          </p:cNvPr>
          <p:cNvSpPr>
            <a:spLocks noGrp="1"/>
          </p:cNvSpPr>
          <p:nvPr>
            <p:ph type="title"/>
          </p:nvPr>
        </p:nvSpPr>
        <p:spPr/>
        <p:txBody>
          <a:bodyPr/>
          <a:lstStyle/>
          <a:p>
            <a:r>
              <a:rPr lang="en-US" b="1" i="1" dirty="0">
                <a:solidFill>
                  <a:schemeClr val="tx1">
                    <a:lumMod val="60000"/>
                    <a:lumOff val="40000"/>
                  </a:schemeClr>
                </a:solidFill>
                <a:ea typeface="+mj-lt"/>
                <a:cs typeface="+mj-lt"/>
              </a:rPr>
              <a:t>Application Programming Interface</a:t>
            </a:r>
            <a:r>
              <a:rPr lang="en-US" dirty="0">
                <a:solidFill>
                  <a:schemeClr val="tx1">
                    <a:lumMod val="60000"/>
                    <a:lumOff val="40000"/>
                  </a:schemeClr>
                </a:solidFill>
                <a:ea typeface="+mj-lt"/>
                <a:cs typeface="+mj-lt"/>
              </a:rPr>
              <a:t>, or </a:t>
            </a:r>
            <a:r>
              <a:rPr lang="en-US" b="1" i="1" dirty="0">
                <a:solidFill>
                  <a:schemeClr val="tx1">
                    <a:lumMod val="60000"/>
                    <a:lumOff val="40000"/>
                  </a:schemeClr>
                </a:solidFill>
                <a:ea typeface="+mj-lt"/>
                <a:cs typeface="+mj-lt"/>
              </a:rPr>
              <a:t>API</a:t>
            </a:r>
            <a:endParaRPr lang="en-US" dirty="0">
              <a:solidFill>
                <a:schemeClr val="tx1">
                  <a:lumMod val="60000"/>
                  <a:lumOff val="40000"/>
                </a:schemeClr>
              </a:solidFill>
            </a:endParaRPr>
          </a:p>
        </p:txBody>
      </p:sp>
      <p:sp>
        <p:nvSpPr>
          <p:cNvPr id="3" name="Content Placeholder 2">
            <a:extLst>
              <a:ext uri="{FF2B5EF4-FFF2-40B4-BE49-F238E27FC236}">
                <a16:creationId xmlns:a16="http://schemas.microsoft.com/office/drawing/2014/main" id="{07F8145E-5851-9381-0DCF-CE43961A7A1F}"/>
              </a:ext>
            </a:extLst>
          </p:cNvPr>
          <p:cNvSpPr>
            <a:spLocks noGrp="1"/>
          </p:cNvSpPr>
          <p:nvPr>
            <p:ph idx="1"/>
          </p:nvPr>
        </p:nvSpPr>
        <p:spPr>
          <a:xfrm>
            <a:off x="838200" y="1825625"/>
            <a:ext cx="6061529" cy="4351338"/>
          </a:xfrm>
        </p:spPr>
        <p:txBody>
          <a:bodyPr vert="horz" lIns="91440" tIns="45720" rIns="91440" bIns="45720" rtlCol="0" anchor="t">
            <a:normAutofit/>
          </a:bodyPr>
          <a:lstStyle/>
          <a:p>
            <a:r>
              <a:rPr lang="en-US" dirty="0">
                <a:solidFill>
                  <a:schemeClr val="tx1">
                    <a:lumMod val="60000"/>
                    <a:lumOff val="40000"/>
                  </a:schemeClr>
                </a:solidFill>
                <a:ea typeface="+mn-lt"/>
                <a:cs typeface="+mn-lt"/>
              </a:rPr>
              <a:t>API is a library of procedures or classes that links a host programming language to a database. </a:t>
            </a:r>
          </a:p>
          <a:p>
            <a:r>
              <a:rPr lang="en-US" dirty="0">
                <a:solidFill>
                  <a:srgbClr val="37474F"/>
                </a:solidFill>
                <a:ea typeface="+mn-lt"/>
                <a:cs typeface="+mn-lt"/>
              </a:rPr>
              <a:t> </a:t>
            </a:r>
            <a:r>
              <a:rPr lang="en-US" dirty="0">
                <a:solidFill>
                  <a:schemeClr val="tx1">
                    <a:lumMod val="60000"/>
                    <a:lumOff val="40000"/>
                  </a:schemeClr>
                </a:solidFill>
                <a:ea typeface="+mn-lt"/>
                <a:cs typeface="+mn-lt"/>
              </a:rPr>
              <a:t>Each programming language supports a different API</a:t>
            </a:r>
          </a:p>
        </p:txBody>
      </p:sp>
      <p:pic>
        <p:nvPicPr>
          <p:cNvPr id="4" name="Picture 3" descr="A screenshot of a computer code&#10;&#10;Description automatically generated">
            <a:extLst>
              <a:ext uri="{FF2B5EF4-FFF2-40B4-BE49-F238E27FC236}">
                <a16:creationId xmlns:a16="http://schemas.microsoft.com/office/drawing/2014/main" id="{6979AEA0-5319-5DB9-1265-937AB9BAC768}"/>
              </a:ext>
            </a:extLst>
          </p:cNvPr>
          <p:cNvPicPr>
            <a:picLocks noChangeAspect="1"/>
          </p:cNvPicPr>
          <p:nvPr/>
        </p:nvPicPr>
        <p:blipFill>
          <a:blip r:embed="rId2"/>
          <a:stretch>
            <a:fillRect/>
          </a:stretch>
        </p:blipFill>
        <p:spPr>
          <a:xfrm>
            <a:off x="6167925" y="1691058"/>
            <a:ext cx="5876219" cy="4153890"/>
          </a:xfrm>
          <a:prstGeom prst="rect">
            <a:avLst/>
          </a:prstGeom>
        </p:spPr>
      </p:pic>
    </p:spTree>
    <p:extLst>
      <p:ext uri="{BB962C8B-B14F-4D97-AF65-F5344CB8AC3E}">
        <p14:creationId xmlns:p14="http://schemas.microsoft.com/office/powerpoint/2010/main" val="62421400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152341DA-683A-8B76-EB4C-071967B1D93C}"/>
              </a:ext>
            </a:extLst>
          </p:cNvPr>
          <p:cNvSpPr/>
          <p:nvPr/>
        </p:nvSpPr>
        <p:spPr>
          <a:xfrm>
            <a:off x="0" y="0"/>
            <a:ext cx="12192000" cy="6858000"/>
          </a:xfrm>
          <a:prstGeom prst="rect">
            <a:avLst/>
          </a:prstGeom>
          <a:noFill/>
          <a:ln w="762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6" name="Graphic 5" descr="Database with solid fill">
            <a:extLst>
              <a:ext uri="{FF2B5EF4-FFF2-40B4-BE49-F238E27FC236}">
                <a16:creationId xmlns:a16="http://schemas.microsoft.com/office/drawing/2014/main" id="{36CA2E72-8587-06B2-5ECE-5B900B3BF8DE}"/>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202624" y="2484999"/>
            <a:ext cx="1623470" cy="1623470"/>
          </a:xfrm>
          <a:prstGeom prst="rect">
            <a:avLst/>
          </a:prstGeom>
        </p:spPr>
      </p:pic>
      <p:sp>
        <p:nvSpPr>
          <p:cNvPr id="2" name="TextBox 1">
            <a:extLst>
              <a:ext uri="{FF2B5EF4-FFF2-40B4-BE49-F238E27FC236}">
                <a16:creationId xmlns:a16="http://schemas.microsoft.com/office/drawing/2014/main" id="{05807570-7280-466A-91E2-C4CA92FD676E}"/>
              </a:ext>
            </a:extLst>
          </p:cNvPr>
          <p:cNvSpPr txBox="1"/>
          <p:nvPr/>
        </p:nvSpPr>
        <p:spPr>
          <a:xfrm>
            <a:off x="3229650" y="2819681"/>
            <a:ext cx="8031908" cy="954107"/>
          </a:xfrm>
          <a:prstGeom prst="rect">
            <a:avLst/>
          </a:prstGeom>
          <a:noFill/>
        </p:spPr>
        <p:txBody>
          <a:bodyPr wrap="square" rtlCol="0">
            <a:spAutoFit/>
          </a:bodyPr>
          <a:lstStyle/>
          <a:p>
            <a:r>
              <a:rPr lang="en-US" sz="2800" dirty="0">
                <a:solidFill>
                  <a:schemeClr val="tx1">
                    <a:lumMod val="60000"/>
                    <a:lumOff val="40000"/>
                  </a:schemeClr>
                </a:solidFill>
              </a:rPr>
              <a:t>Module 1 Introduction to Databases</a:t>
            </a:r>
          </a:p>
          <a:p>
            <a:r>
              <a:rPr lang="en-US" sz="2800" dirty="0">
                <a:solidFill>
                  <a:schemeClr val="tx1">
                    <a:lumMod val="60000"/>
                    <a:lumOff val="40000"/>
                  </a:schemeClr>
                </a:solidFill>
              </a:rPr>
              <a:t>Section 2 Part 4: </a:t>
            </a:r>
            <a:r>
              <a:rPr lang="en-US" sz="2800" b="1" dirty="0">
                <a:solidFill>
                  <a:schemeClr val="tx1">
                    <a:lumMod val="60000"/>
                    <a:lumOff val="40000"/>
                  </a:schemeClr>
                </a:solidFill>
              </a:rPr>
              <a:t>Database Design and Programming</a:t>
            </a:r>
            <a:endParaRPr lang="en-US" sz="2800" dirty="0"/>
          </a:p>
        </p:txBody>
      </p:sp>
    </p:spTree>
    <p:extLst>
      <p:ext uri="{BB962C8B-B14F-4D97-AF65-F5344CB8AC3E}">
        <p14:creationId xmlns:p14="http://schemas.microsoft.com/office/powerpoint/2010/main" val="324363584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28AC65-E28A-EBD8-00C4-BE293F1407FF}"/>
              </a:ext>
            </a:extLst>
          </p:cNvPr>
          <p:cNvSpPr>
            <a:spLocks noGrp="1"/>
          </p:cNvSpPr>
          <p:nvPr>
            <p:ph type="title"/>
          </p:nvPr>
        </p:nvSpPr>
        <p:spPr/>
        <p:txBody>
          <a:bodyPr/>
          <a:lstStyle/>
          <a:p>
            <a:r>
              <a:rPr lang="en-US" dirty="0">
                <a:solidFill>
                  <a:schemeClr val="tx1">
                    <a:lumMod val="60000"/>
                    <a:lumOff val="40000"/>
                  </a:schemeClr>
                </a:solidFill>
                <a:cs typeface="Arial"/>
              </a:rPr>
              <a:t>1.5 MySQL</a:t>
            </a:r>
            <a:endParaRPr lang="en-US">
              <a:solidFill>
                <a:schemeClr val="tx1">
                  <a:lumMod val="60000"/>
                  <a:lumOff val="40000"/>
                </a:schemeClr>
              </a:solidFill>
              <a:cs typeface="Arial"/>
            </a:endParaRPr>
          </a:p>
        </p:txBody>
      </p:sp>
      <p:sp>
        <p:nvSpPr>
          <p:cNvPr id="3" name="Content Placeholder 2">
            <a:extLst>
              <a:ext uri="{FF2B5EF4-FFF2-40B4-BE49-F238E27FC236}">
                <a16:creationId xmlns:a16="http://schemas.microsoft.com/office/drawing/2014/main" id="{31E6F75F-1959-9068-D95B-3C91CE4E0003}"/>
              </a:ext>
            </a:extLst>
          </p:cNvPr>
          <p:cNvSpPr>
            <a:spLocks noGrp="1"/>
          </p:cNvSpPr>
          <p:nvPr>
            <p:ph idx="1"/>
          </p:nvPr>
        </p:nvSpPr>
        <p:spPr/>
        <p:txBody>
          <a:bodyPr vert="horz" lIns="91440" tIns="45720" rIns="91440" bIns="45720" rtlCol="0" anchor="t">
            <a:normAutofit fontScale="92500" lnSpcReduction="10000"/>
          </a:bodyPr>
          <a:lstStyle/>
          <a:p>
            <a:r>
              <a:rPr lang="en-US" dirty="0">
                <a:solidFill>
                  <a:schemeClr val="tx1">
                    <a:lumMod val="60000"/>
                    <a:lumOff val="40000"/>
                  </a:schemeClr>
                </a:solidFill>
              </a:rPr>
              <a:t>MySQL: </a:t>
            </a:r>
            <a:r>
              <a:rPr lang="en-US" dirty="0">
                <a:solidFill>
                  <a:schemeClr val="tx1">
                    <a:lumMod val="60000"/>
                    <a:lumOff val="40000"/>
                  </a:schemeClr>
                </a:solidFill>
                <a:ea typeface="+mn-lt"/>
                <a:cs typeface="+mn-lt"/>
              </a:rPr>
              <a:t> is a leading relational database system sponsored by Oracle. </a:t>
            </a:r>
          </a:p>
          <a:p>
            <a:r>
              <a:rPr lang="en-US" dirty="0">
                <a:solidFill>
                  <a:schemeClr val="tx1">
                    <a:lumMod val="60000"/>
                    <a:lumOff val="40000"/>
                  </a:schemeClr>
                </a:solidFill>
              </a:rPr>
              <a:t>Easy to install and use.</a:t>
            </a:r>
          </a:p>
          <a:p>
            <a:r>
              <a:rPr lang="en-US" dirty="0">
                <a:solidFill>
                  <a:schemeClr val="tx1">
                    <a:lumMod val="60000"/>
                    <a:lumOff val="40000"/>
                  </a:schemeClr>
                </a:solidFill>
              </a:rPr>
              <a:t>Runs on all major operating systems.</a:t>
            </a:r>
          </a:p>
          <a:p>
            <a:r>
              <a:rPr lang="en-US" dirty="0">
                <a:solidFill>
                  <a:schemeClr val="tx1">
                    <a:lumMod val="60000"/>
                    <a:lumOff val="40000"/>
                  </a:schemeClr>
                </a:solidFill>
              </a:rPr>
              <a:t>Available on two editions:</a:t>
            </a:r>
          </a:p>
          <a:p>
            <a:pPr lvl="1">
              <a:buFont typeface="Courier New" panose="020B0604020202020204" pitchFamily="34" charset="0"/>
              <a:buChar char="o"/>
            </a:pPr>
            <a:r>
              <a:rPr lang="en-US" b="1" i="1" dirty="0">
                <a:solidFill>
                  <a:schemeClr val="tx1">
                    <a:lumMod val="60000"/>
                    <a:lumOff val="40000"/>
                  </a:schemeClr>
                </a:solidFill>
                <a:ea typeface="+mn-lt"/>
                <a:cs typeface="+mn-lt"/>
              </a:rPr>
              <a:t>MySQL Community </a:t>
            </a:r>
            <a:r>
              <a:rPr lang="en-US" b="1" i="1" dirty="0">
                <a:solidFill>
                  <a:schemeClr val="bg1">
                    <a:lumMod val="50000"/>
                  </a:schemeClr>
                </a:solidFill>
                <a:ea typeface="+mn-lt"/>
                <a:cs typeface="+mn-lt"/>
              </a:rPr>
              <a:t>(</a:t>
            </a:r>
            <a:r>
              <a:rPr lang="en-US" b="1" i="1" dirty="0">
                <a:solidFill>
                  <a:schemeClr val="bg2">
                    <a:lumMod val="50000"/>
                  </a:schemeClr>
                </a:solidFill>
                <a:ea typeface="+mn-lt"/>
                <a:cs typeface="+mn-lt"/>
              </a:rPr>
              <a:t>MySQL Server)</a:t>
            </a:r>
          </a:p>
          <a:p>
            <a:pPr lvl="2">
              <a:buFont typeface="Wingdings" panose="020B0604020202020204" pitchFamily="34" charset="0"/>
              <a:buChar char="§"/>
            </a:pPr>
            <a:r>
              <a:rPr lang="en-US" dirty="0">
                <a:solidFill>
                  <a:schemeClr val="bg2">
                    <a:lumMod val="50000"/>
                  </a:schemeClr>
                </a:solidFill>
                <a:ea typeface="+mn-lt"/>
                <a:cs typeface="+mn-lt"/>
              </a:rPr>
              <a:t>is a free edition</a:t>
            </a:r>
            <a:endParaRPr lang="en-US" dirty="0">
              <a:solidFill>
                <a:schemeClr val="bg2">
                  <a:lumMod val="50000"/>
                </a:schemeClr>
              </a:solidFill>
            </a:endParaRPr>
          </a:p>
          <a:p>
            <a:pPr lvl="2">
              <a:buFont typeface="Wingdings" panose="020B0604020202020204" pitchFamily="34" charset="0"/>
              <a:buChar char="§"/>
            </a:pPr>
            <a:r>
              <a:rPr lang="en-US" dirty="0">
                <a:solidFill>
                  <a:schemeClr val="bg2">
                    <a:lumMod val="50000"/>
                  </a:schemeClr>
                </a:solidFill>
                <a:ea typeface="+mn-lt"/>
                <a:cs typeface="+mn-lt"/>
              </a:rPr>
              <a:t>includes a complete set </a:t>
            </a:r>
            <a:r>
              <a:rPr lang="en-US" dirty="0">
                <a:solidFill>
                  <a:srgbClr val="37474F"/>
                </a:solidFill>
                <a:ea typeface="+mn-lt"/>
                <a:cs typeface="+mn-lt"/>
              </a:rPr>
              <a:t>of database services and tools</a:t>
            </a:r>
          </a:p>
          <a:p>
            <a:pPr lvl="2">
              <a:buFont typeface="Wingdings" panose="020B0604020202020204" pitchFamily="34" charset="0"/>
              <a:buChar char="§"/>
            </a:pPr>
            <a:endParaRPr lang="en-US" dirty="0">
              <a:solidFill>
                <a:srgbClr val="37474F"/>
              </a:solidFill>
              <a:ea typeface="+mn-lt"/>
              <a:cs typeface="+mn-lt"/>
            </a:endParaRPr>
          </a:p>
          <a:p>
            <a:pPr lvl="1">
              <a:buFont typeface="Courier New" panose="020B0604020202020204" pitchFamily="34" charset="0"/>
              <a:buChar char="o"/>
            </a:pPr>
            <a:r>
              <a:rPr lang="en-US" b="1" i="1" dirty="0">
                <a:solidFill>
                  <a:schemeClr val="tx1">
                    <a:lumMod val="60000"/>
                    <a:lumOff val="40000"/>
                  </a:schemeClr>
                </a:solidFill>
                <a:ea typeface="+mn-lt"/>
                <a:cs typeface="+mn-lt"/>
              </a:rPr>
              <a:t>MySQL Enterprise:</a:t>
            </a:r>
          </a:p>
          <a:p>
            <a:pPr lvl="2">
              <a:buFont typeface="Wingdings" panose="020B0604020202020204" pitchFamily="34" charset="0"/>
              <a:buChar char="§"/>
            </a:pPr>
            <a:r>
              <a:rPr lang="en-US" dirty="0">
                <a:solidFill>
                  <a:schemeClr val="tx1">
                    <a:lumMod val="60000"/>
                    <a:lumOff val="40000"/>
                  </a:schemeClr>
                </a:solidFill>
              </a:rPr>
              <a:t>Paid for managing commercial database.</a:t>
            </a:r>
          </a:p>
          <a:p>
            <a:pPr lvl="2">
              <a:buFont typeface="Wingdings" panose="020B0604020202020204" pitchFamily="34" charset="0"/>
              <a:buChar char="§"/>
            </a:pPr>
            <a:r>
              <a:rPr lang="en-US" b="0" i="0" dirty="0">
                <a:solidFill>
                  <a:srgbClr val="37474F"/>
                </a:solidFill>
                <a:effectLst/>
                <a:latin typeface="Roboto" panose="02000000000000000000" pitchFamily="2" charset="0"/>
              </a:rPr>
              <a:t>MySQL Enterprise includes MySQL Server and additional administrative applications.</a:t>
            </a:r>
          </a:p>
          <a:p>
            <a:pPr lvl="1">
              <a:buFont typeface="Wingdings" panose="020B0604020202020204" pitchFamily="34" charset="0"/>
              <a:buChar char="§"/>
            </a:pPr>
            <a:r>
              <a:rPr lang="en-US" dirty="0">
                <a:solidFill>
                  <a:schemeClr val="bg2">
                    <a:lumMod val="50000"/>
                  </a:schemeClr>
                </a:solidFill>
                <a:latin typeface="Roboto" panose="02000000000000000000" pitchFamily="2" charset="0"/>
                <a:hlinkClick r:id="rId2" action="ppaction://hlinkfile"/>
              </a:rPr>
              <a:t>MySQL Documentation </a:t>
            </a:r>
            <a:endParaRPr lang="en-US" dirty="0">
              <a:solidFill>
                <a:schemeClr val="bg2">
                  <a:lumMod val="50000"/>
                </a:schemeClr>
              </a:solidFill>
            </a:endParaRPr>
          </a:p>
        </p:txBody>
      </p:sp>
    </p:spTree>
    <p:extLst>
      <p:ext uri="{BB962C8B-B14F-4D97-AF65-F5344CB8AC3E}">
        <p14:creationId xmlns:p14="http://schemas.microsoft.com/office/powerpoint/2010/main" val="26823226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4D157F-62A2-485D-BADF-05D2F4184D85}"/>
              </a:ext>
            </a:extLst>
          </p:cNvPr>
          <p:cNvSpPr>
            <a:spLocks noGrp="1"/>
          </p:cNvSpPr>
          <p:nvPr>
            <p:ph type="title"/>
          </p:nvPr>
        </p:nvSpPr>
        <p:spPr/>
        <p:txBody>
          <a:bodyPr/>
          <a:lstStyle/>
          <a:p>
            <a:r>
              <a:rPr lang="en-US" dirty="0"/>
              <a:t>MySQL Command client </a:t>
            </a:r>
          </a:p>
        </p:txBody>
      </p:sp>
      <p:sp>
        <p:nvSpPr>
          <p:cNvPr id="3" name="Content Placeholder 2">
            <a:extLst>
              <a:ext uri="{FF2B5EF4-FFF2-40B4-BE49-F238E27FC236}">
                <a16:creationId xmlns:a16="http://schemas.microsoft.com/office/drawing/2014/main" id="{D2998662-8B8F-4C64-8AF1-BEA6F8D4D00A}"/>
              </a:ext>
            </a:extLst>
          </p:cNvPr>
          <p:cNvSpPr>
            <a:spLocks noGrp="1"/>
          </p:cNvSpPr>
          <p:nvPr>
            <p:ph idx="1"/>
          </p:nvPr>
        </p:nvSpPr>
        <p:spPr>
          <a:xfrm>
            <a:off x="838200" y="1825625"/>
            <a:ext cx="8339356" cy="4351338"/>
          </a:xfrm>
        </p:spPr>
        <p:txBody>
          <a:bodyPr>
            <a:normAutofit fontScale="92500"/>
          </a:bodyPr>
          <a:lstStyle/>
          <a:p>
            <a:r>
              <a:rPr lang="en-US" dirty="0">
                <a:solidFill>
                  <a:srgbClr val="37474F"/>
                </a:solidFill>
                <a:latin typeface="Roboto" panose="02000000000000000000" pitchFamily="2" charset="0"/>
              </a:rPr>
              <a:t>T</a:t>
            </a:r>
            <a:r>
              <a:rPr lang="en-US" b="0" i="0" dirty="0">
                <a:solidFill>
                  <a:srgbClr val="37474F"/>
                </a:solidFill>
                <a:effectLst/>
                <a:latin typeface="Roboto" panose="02000000000000000000" pitchFamily="2" charset="0"/>
              </a:rPr>
              <a:t>ext interface included in the MySQL Server download</a:t>
            </a:r>
          </a:p>
          <a:p>
            <a:r>
              <a:rPr lang="en-US" dirty="0">
                <a:solidFill>
                  <a:srgbClr val="37474F"/>
                </a:solidFill>
                <a:latin typeface="Roboto" panose="02000000000000000000" pitchFamily="2" charset="0"/>
              </a:rPr>
              <a:t>A</a:t>
            </a:r>
            <a:r>
              <a:rPr lang="en-US" b="0" i="0" dirty="0">
                <a:solidFill>
                  <a:srgbClr val="37474F"/>
                </a:solidFill>
                <a:effectLst/>
                <a:latin typeface="Roboto" panose="02000000000000000000" pitchFamily="2" charset="0"/>
              </a:rPr>
              <a:t>llows developers to connect to the database server</a:t>
            </a:r>
          </a:p>
          <a:p>
            <a:pPr lvl="1"/>
            <a:r>
              <a:rPr lang="en-US" b="0" i="0" dirty="0">
                <a:solidFill>
                  <a:srgbClr val="37474F"/>
                </a:solidFill>
                <a:effectLst/>
                <a:latin typeface="Roboto" panose="02000000000000000000" pitchFamily="2" charset="0"/>
              </a:rPr>
              <a:t>perform administrative functions</a:t>
            </a:r>
          </a:p>
          <a:p>
            <a:pPr lvl="1"/>
            <a:r>
              <a:rPr lang="en-US" b="0" i="0" dirty="0">
                <a:solidFill>
                  <a:srgbClr val="37474F"/>
                </a:solidFill>
                <a:effectLst/>
                <a:latin typeface="Roboto" panose="02000000000000000000" pitchFamily="2" charset="0"/>
              </a:rPr>
              <a:t> execute SQL statements</a:t>
            </a:r>
          </a:p>
          <a:p>
            <a:r>
              <a:rPr lang="en-US" dirty="0">
                <a:solidFill>
                  <a:srgbClr val="37474F"/>
                </a:solidFill>
                <a:latin typeface="Roboto" panose="02000000000000000000" pitchFamily="2" charset="0"/>
              </a:rPr>
              <a:t>To run Command-Line prompt</a:t>
            </a:r>
          </a:p>
          <a:p>
            <a:pPr lvl="1"/>
            <a:r>
              <a:rPr lang="en-US" dirty="0">
                <a:solidFill>
                  <a:srgbClr val="37474F"/>
                </a:solidFill>
                <a:latin typeface="Roboto" panose="02000000000000000000" pitchFamily="2" charset="0"/>
              </a:rPr>
              <a:t>Windows: type “</a:t>
            </a:r>
            <a:r>
              <a:rPr lang="en-US" dirty="0" err="1">
                <a:solidFill>
                  <a:srgbClr val="37474F"/>
                </a:solidFill>
                <a:latin typeface="Roboto" panose="02000000000000000000" pitchFamily="2" charset="0"/>
              </a:rPr>
              <a:t>cmd</a:t>
            </a:r>
            <a:r>
              <a:rPr lang="en-US" dirty="0">
                <a:solidFill>
                  <a:srgbClr val="37474F"/>
                </a:solidFill>
                <a:latin typeface="Roboto" panose="02000000000000000000" pitchFamily="2" charset="0"/>
              </a:rPr>
              <a:t>” in the start button</a:t>
            </a:r>
          </a:p>
          <a:p>
            <a:pPr lvl="1"/>
            <a:r>
              <a:rPr lang="en-US" dirty="0">
                <a:solidFill>
                  <a:srgbClr val="37474F"/>
                </a:solidFill>
                <a:latin typeface="Roboto" panose="02000000000000000000" pitchFamily="2" charset="0"/>
              </a:rPr>
              <a:t>Linux: click in the terminal application</a:t>
            </a:r>
          </a:p>
          <a:p>
            <a:r>
              <a:rPr lang="en-US" dirty="0">
                <a:solidFill>
                  <a:srgbClr val="37474F"/>
                </a:solidFill>
                <a:latin typeface="Roboto" panose="02000000000000000000" pitchFamily="2" charset="0"/>
              </a:rPr>
              <a:t>Use root account credentials </a:t>
            </a:r>
          </a:p>
          <a:p>
            <a:r>
              <a:rPr lang="en-US" dirty="0">
                <a:solidFill>
                  <a:srgbClr val="37474F"/>
                </a:solidFill>
                <a:latin typeface="Roboto" panose="02000000000000000000" pitchFamily="2" charset="0"/>
              </a:rPr>
              <a:t>Command line will connect to the database server. </a:t>
            </a:r>
            <a:endParaRPr lang="en-US" dirty="0"/>
          </a:p>
        </p:txBody>
      </p:sp>
      <p:pic>
        <p:nvPicPr>
          <p:cNvPr id="5" name="Picture 4">
            <a:extLst>
              <a:ext uri="{FF2B5EF4-FFF2-40B4-BE49-F238E27FC236}">
                <a16:creationId xmlns:a16="http://schemas.microsoft.com/office/drawing/2014/main" id="{CC5DAC01-57AB-4668-9167-2C44C8A8E2F7}"/>
              </a:ext>
            </a:extLst>
          </p:cNvPr>
          <p:cNvPicPr>
            <a:picLocks noChangeAspect="1"/>
          </p:cNvPicPr>
          <p:nvPr/>
        </p:nvPicPr>
        <p:blipFill>
          <a:blip r:embed="rId2"/>
          <a:stretch>
            <a:fillRect/>
          </a:stretch>
        </p:blipFill>
        <p:spPr>
          <a:xfrm>
            <a:off x="6820251" y="3053424"/>
            <a:ext cx="4915948" cy="1895740"/>
          </a:xfrm>
          <a:prstGeom prst="rect">
            <a:avLst/>
          </a:prstGeom>
        </p:spPr>
      </p:pic>
    </p:spTree>
    <p:extLst>
      <p:ext uri="{BB962C8B-B14F-4D97-AF65-F5344CB8AC3E}">
        <p14:creationId xmlns:p14="http://schemas.microsoft.com/office/powerpoint/2010/main" val="177039380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B407B6-CD5F-4D65-8D74-92CB356304E1}"/>
              </a:ext>
            </a:extLst>
          </p:cNvPr>
          <p:cNvSpPr>
            <a:spLocks noGrp="1"/>
          </p:cNvSpPr>
          <p:nvPr>
            <p:ph type="title"/>
          </p:nvPr>
        </p:nvSpPr>
        <p:spPr>
          <a:xfrm>
            <a:off x="838200" y="566461"/>
            <a:ext cx="10515600" cy="960336"/>
          </a:xfrm>
        </p:spPr>
        <p:txBody>
          <a:bodyPr>
            <a:normAutofit fontScale="90000"/>
          </a:bodyPr>
          <a:lstStyle/>
          <a:p>
            <a:pPr algn="l"/>
            <a:r>
              <a:rPr lang="en-US" b="1" i="0" dirty="0">
                <a:solidFill>
                  <a:srgbClr val="37474F"/>
                </a:solidFill>
                <a:effectLst/>
                <a:latin typeface="Roboto" panose="02000000000000000000" pitchFamily="2" charset="0"/>
              </a:rPr>
              <a:t>MySQL Workbench</a:t>
            </a:r>
            <a:br>
              <a:rPr lang="en-US" b="1" i="0" dirty="0">
                <a:solidFill>
                  <a:srgbClr val="37474F"/>
                </a:solidFill>
                <a:effectLst/>
                <a:latin typeface="Roboto" panose="02000000000000000000" pitchFamily="2" charset="0"/>
              </a:rPr>
            </a:br>
            <a:br>
              <a:rPr lang="en-US" b="0" i="0" dirty="0">
                <a:solidFill>
                  <a:srgbClr val="37474F"/>
                </a:solidFill>
                <a:effectLst/>
                <a:latin typeface="Roboto" panose="02000000000000000000" pitchFamily="2" charset="0"/>
              </a:rPr>
            </a:br>
            <a:endParaRPr lang="en-US" dirty="0"/>
          </a:p>
        </p:txBody>
      </p:sp>
      <p:sp>
        <p:nvSpPr>
          <p:cNvPr id="3" name="Content Placeholder 2">
            <a:extLst>
              <a:ext uri="{FF2B5EF4-FFF2-40B4-BE49-F238E27FC236}">
                <a16:creationId xmlns:a16="http://schemas.microsoft.com/office/drawing/2014/main" id="{A7DFCC2D-FD2B-4B5B-85C9-A6FD4B8C5CB3}"/>
              </a:ext>
            </a:extLst>
          </p:cNvPr>
          <p:cNvSpPr>
            <a:spLocks noGrp="1"/>
          </p:cNvSpPr>
          <p:nvPr>
            <p:ph idx="1"/>
          </p:nvPr>
        </p:nvSpPr>
        <p:spPr>
          <a:xfrm>
            <a:off x="838200" y="1825625"/>
            <a:ext cx="5889771" cy="4351338"/>
          </a:xfrm>
        </p:spPr>
        <p:txBody>
          <a:bodyPr/>
          <a:lstStyle/>
          <a:p>
            <a:r>
              <a:rPr lang="en-US" b="0" i="0" dirty="0">
                <a:solidFill>
                  <a:srgbClr val="37474F"/>
                </a:solidFill>
                <a:effectLst/>
                <a:latin typeface="Roboto" panose="02000000000000000000" pitchFamily="2" charset="0"/>
              </a:rPr>
              <a:t>Developers prefer to interact with MySQL Server via a graphical user interface</a:t>
            </a:r>
          </a:p>
          <a:p>
            <a:r>
              <a:rPr lang="en-US" b="1" i="1" u="none" strike="noStrike" dirty="0">
                <a:solidFill>
                  <a:srgbClr val="000000"/>
                </a:solidFill>
                <a:effectLst/>
                <a:latin typeface="Roboto" panose="02000000000000000000" pitchFamily="2" charset="0"/>
              </a:rPr>
              <a:t>MySQL Workbench</a:t>
            </a:r>
            <a:r>
              <a:rPr lang="en-US" b="0" i="0" dirty="0">
                <a:solidFill>
                  <a:srgbClr val="37474F"/>
                </a:solidFill>
                <a:effectLst/>
                <a:latin typeface="Roboto" panose="02000000000000000000" pitchFamily="2" charset="0"/>
              </a:rPr>
              <a:t> is installed with MySQL Server </a:t>
            </a:r>
          </a:p>
          <a:p>
            <a:r>
              <a:rPr lang="en-US" dirty="0">
                <a:solidFill>
                  <a:srgbClr val="37474F"/>
                </a:solidFill>
                <a:latin typeface="Roboto" panose="02000000000000000000" pitchFamily="2" charset="0"/>
              </a:rPr>
              <a:t>A</a:t>
            </a:r>
            <a:r>
              <a:rPr lang="en-US" b="0" i="0" dirty="0">
                <a:solidFill>
                  <a:srgbClr val="37474F"/>
                </a:solidFill>
                <a:effectLst/>
                <a:latin typeface="Roboto" panose="02000000000000000000" pitchFamily="2" charset="0"/>
              </a:rPr>
              <a:t>llows developers to execute SQL commands using an editor. </a:t>
            </a:r>
          </a:p>
          <a:p>
            <a:r>
              <a:rPr lang="en-US" dirty="0">
                <a:solidFill>
                  <a:srgbClr val="37474F"/>
                </a:solidFill>
                <a:latin typeface="Roboto" panose="02000000000000000000" pitchFamily="2" charset="0"/>
              </a:rPr>
              <a:t>We can use it </a:t>
            </a:r>
            <a:r>
              <a:rPr lang="en-US" b="0" i="0" dirty="0">
                <a:solidFill>
                  <a:srgbClr val="37474F"/>
                </a:solidFill>
                <a:effectLst/>
                <a:latin typeface="Roboto" panose="02000000000000000000" pitchFamily="2" charset="0"/>
              </a:rPr>
              <a:t>user to connect to MySQL Server running on the local machine or on the network</a:t>
            </a:r>
            <a:endParaRPr lang="en-US" dirty="0"/>
          </a:p>
        </p:txBody>
      </p:sp>
      <p:pic>
        <p:nvPicPr>
          <p:cNvPr id="5" name="Picture 4">
            <a:extLst>
              <a:ext uri="{FF2B5EF4-FFF2-40B4-BE49-F238E27FC236}">
                <a16:creationId xmlns:a16="http://schemas.microsoft.com/office/drawing/2014/main" id="{0A53AAA6-624A-4831-94C4-7C291FA23439}"/>
              </a:ext>
            </a:extLst>
          </p:cNvPr>
          <p:cNvPicPr>
            <a:picLocks noChangeAspect="1"/>
          </p:cNvPicPr>
          <p:nvPr/>
        </p:nvPicPr>
        <p:blipFill>
          <a:blip r:embed="rId2"/>
          <a:stretch>
            <a:fillRect/>
          </a:stretch>
        </p:blipFill>
        <p:spPr>
          <a:xfrm>
            <a:off x="6727971" y="2018655"/>
            <a:ext cx="5196648" cy="3965277"/>
          </a:xfrm>
          <a:prstGeom prst="rect">
            <a:avLst/>
          </a:prstGeom>
        </p:spPr>
      </p:pic>
    </p:spTree>
    <p:extLst>
      <p:ext uri="{BB962C8B-B14F-4D97-AF65-F5344CB8AC3E}">
        <p14:creationId xmlns:p14="http://schemas.microsoft.com/office/powerpoint/2010/main" val="96514957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44520DA5-D157-43B9-9C02-F746BB2388AF}"/>
              </a:ext>
            </a:extLst>
          </p:cNvPr>
          <p:cNvPicPr>
            <a:picLocks noChangeAspect="1"/>
          </p:cNvPicPr>
          <p:nvPr/>
        </p:nvPicPr>
        <p:blipFill>
          <a:blip r:embed="rId2"/>
          <a:stretch>
            <a:fillRect/>
          </a:stretch>
        </p:blipFill>
        <p:spPr>
          <a:xfrm>
            <a:off x="1620472" y="850708"/>
            <a:ext cx="8783276" cy="5458587"/>
          </a:xfrm>
          <a:prstGeom prst="rect">
            <a:avLst/>
          </a:prstGeom>
        </p:spPr>
      </p:pic>
    </p:spTree>
    <p:extLst>
      <p:ext uri="{BB962C8B-B14F-4D97-AF65-F5344CB8AC3E}">
        <p14:creationId xmlns:p14="http://schemas.microsoft.com/office/powerpoint/2010/main" val="286725367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BCE229-45BC-3DDC-63A1-77FE64D45FA7}"/>
              </a:ext>
            </a:extLst>
          </p:cNvPr>
          <p:cNvSpPr>
            <a:spLocks noGrp="1"/>
          </p:cNvSpPr>
          <p:nvPr>
            <p:ph type="title"/>
          </p:nvPr>
        </p:nvSpPr>
        <p:spPr/>
        <p:txBody>
          <a:bodyPr/>
          <a:lstStyle/>
          <a:p>
            <a:r>
              <a:rPr lang="en-US" dirty="0">
                <a:cs typeface="Arial"/>
              </a:rPr>
              <a:t>Database design </a:t>
            </a:r>
            <a:endParaRPr lang="en-US" dirty="0"/>
          </a:p>
        </p:txBody>
      </p:sp>
      <p:sp>
        <p:nvSpPr>
          <p:cNvPr id="3" name="Content Placeholder 2">
            <a:extLst>
              <a:ext uri="{FF2B5EF4-FFF2-40B4-BE49-F238E27FC236}">
                <a16:creationId xmlns:a16="http://schemas.microsoft.com/office/drawing/2014/main" id="{6085C0A7-BA5F-C534-EB7C-E873CC8C4285}"/>
              </a:ext>
            </a:extLst>
          </p:cNvPr>
          <p:cNvSpPr>
            <a:spLocks noGrp="1"/>
          </p:cNvSpPr>
          <p:nvPr>
            <p:ph idx="1"/>
          </p:nvPr>
        </p:nvSpPr>
        <p:spPr>
          <a:xfrm>
            <a:off x="838200" y="1825625"/>
            <a:ext cx="4893527" cy="4351338"/>
          </a:xfrm>
        </p:spPr>
        <p:txBody>
          <a:bodyPr vert="horz" lIns="91440" tIns="45720" rIns="91440" bIns="45720" rtlCol="0" anchor="t">
            <a:normAutofit/>
          </a:bodyPr>
          <a:lstStyle/>
          <a:p>
            <a:r>
              <a:rPr lang="en-US" sz="3200" dirty="0">
                <a:solidFill>
                  <a:schemeClr val="tx1">
                    <a:lumMod val="60000"/>
                    <a:lumOff val="40000"/>
                  </a:schemeClr>
                </a:solidFill>
                <a:ea typeface="+mn-lt"/>
                <a:cs typeface="+mn-lt"/>
              </a:rPr>
              <a:t>A </a:t>
            </a:r>
            <a:r>
              <a:rPr lang="en-US" sz="3200" dirty="0">
                <a:solidFill>
                  <a:schemeClr val="tx2">
                    <a:lumMod val="40000"/>
                    <a:lumOff val="60000"/>
                  </a:schemeClr>
                </a:solidFill>
                <a:ea typeface="+mn-lt"/>
                <a:cs typeface="+mn-lt"/>
              </a:rPr>
              <a:t>database design </a:t>
            </a:r>
            <a:r>
              <a:rPr lang="en-US" sz="3200" dirty="0">
                <a:solidFill>
                  <a:schemeClr val="tx1">
                    <a:lumMod val="60000"/>
                    <a:lumOff val="40000"/>
                  </a:schemeClr>
                </a:solidFill>
                <a:ea typeface="+mn-lt"/>
                <a:cs typeface="+mn-lt"/>
              </a:rPr>
              <a:t>is a </a:t>
            </a:r>
            <a:r>
              <a:rPr lang="en-US" sz="3200" dirty="0">
                <a:solidFill>
                  <a:schemeClr val="accent6">
                    <a:lumMod val="50000"/>
                  </a:schemeClr>
                </a:solidFill>
                <a:ea typeface="+mn-lt"/>
                <a:cs typeface="+mn-lt"/>
              </a:rPr>
              <a:t>specification</a:t>
            </a:r>
            <a:r>
              <a:rPr lang="en-US" sz="3200" dirty="0">
                <a:solidFill>
                  <a:schemeClr val="tx1">
                    <a:lumMod val="60000"/>
                    <a:lumOff val="40000"/>
                  </a:schemeClr>
                </a:solidFill>
                <a:ea typeface="+mn-lt"/>
                <a:cs typeface="+mn-lt"/>
              </a:rPr>
              <a:t> of database objects such as tables, columns, data types, and indexes. </a:t>
            </a:r>
          </a:p>
          <a:p>
            <a:r>
              <a:rPr lang="en-US" sz="3200" dirty="0">
                <a:solidFill>
                  <a:schemeClr val="tx2">
                    <a:lumMod val="40000"/>
                    <a:lumOff val="60000"/>
                  </a:schemeClr>
                </a:solidFill>
                <a:ea typeface="+mn-lt"/>
                <a:cs typeface="+mn-lt"/>
              </a:rPr>
              <a:t>Database design</a:t>
            </a:r>
            <a:r>
              <a:rPr lang="en-US" sz="3200" dirty="0">
                <a:solidFill>
                  <a:schemeClr val="tx1">
                    <a:lumMod val="60000"/>
                    <a:lumOff val="40000"/>
                  </a:schemeClr>
                </a:solidFill>
                <a:ea typeface="+mn-lt"/>
                <a:cs typeface="+mn-lt"/>
              </a:rPr>
              <a:t> also refers to the </a:t>
            </a:r>
            <a:r>
              <a:rPr lang="en-US" sz="3200" dirty="0">
                <a:solidFill>
                  <a:schemeClr val="accent6">
                    <a:lumMod val="50000"/>
                  </a:schemeClr>
                </a:solidFill>
                <a:ea typeface="+mn-lt"/>
                <a:cs typeface="+mn-lt"/>
              </a:rPr>
              <a:t>process</a:t>
            </a:r>
            <a:r>
              <a:rPr lang="en-US" sz="3200" dirty="0">
                <a:solidFill>
                  <a:schemeClr val="tx1">
                    <a:lumMod val="60000"/>
                    <a:lumOff val="40000"/>
                  </a:schemeClr>
                </a:solidFill>
                <a:ea typeface="+mn-lt"/>
                <a:cs typeface="+mn-lt"/>
              </a:rPr>
              <a:t> used to develop the specification.</a:t>
            </a:r>
          </a:p>
          <a:p>
            <a:endParaRPr lang="en-US" sz="3200" dirty="0">
              <a:solidFill>
                <a:schemeClr val="tx1">
                  <a:lumMod val="60000"/>
                  <a:lumOff val="40000"/>
                </a:schemeClr>
              </a:solidFill>
            </a:endParaRPr>
          </a:p>
          <a:p>
            <a:pPr marL="0" indent="0">
              <a:buNone/>
            </a:pPr>
            <a:endParaRPr lang="en-US" dirty="0"/>
          </a:p>
        </p:txBody>
      </p:sp>
      <p:pic>
        <p:nvPicPr>
          <p:cNvPr id="4" name="Picture 3" descr="Top 5 Free Database Design Tools - Ubiq BI">
            <a:extLst>
              <a:ext uri="{FF2B5EF4-FFF2-40B4-BE49-F238E27FC236}">
                <a16:creationId xmlns:a16="http://schemas.microsoft.com/office/drawing/2014/main" id="{157B8C99-551C-4808-1065-24DBF854CB9C}"/>
              </a:ext>
            </a:extLst>
          </p:cNvPr>
          <p:cNvPicPr>
            <a:picLocks noChangeAspect="1"/>
          </p:cNvPicPr>
          <p:nvPr/>
        </p:nvPicPr>
        <p:blipFill>
          <a:blip r:embed="rId2"/>
          <a:stretch>
            <a:fillRect/>
          </a:stretch>
        </p:blipFill>
        <p:spPr>
          <a:xfrm>
            <a:off x="6038914" y="1160256"/>
            <a:ext cx="5424309" cy="4449610"/>
          </a:xfrm>
          <a:prstGeom prst="rect">
            <a:avLst/>
          </a:prstGeom>
        </p:spPr>
      </p:pic>
    </p:spTree>
    <p:extLst>
      <p:ext uri="{BB962C8B-B14F-4D97-AF65-F5344CB8AC3E}">
        <p14:creationId xmlns:p14="http://schemas.microsoft.com/office/powerpoint/2010/main" val="326432195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1E3CC2-8BE0-9B20-74F3-A43C4A280007}"/>
              </a:ext>
            </a:extLst>
          </p:cNvPr>
          <p:cNvSpPr>
            <a:spLocks noGrp="1"/>
          </p:cNvSpPr>
          <p:nvPr>
            <p:ph type="title"/>
          </p:nvPr>
        </p:nvSpPr>
        <p:spPr>
          <a:xfrm>
            <a:off x="792751" y="-163689"/>
            <a:ext cx="3932237" cy="1600200"/>
          </a:xfrm>
        </p:spPr>
        <p:txBody>
          <a:bodyPr vert="horz" lIns="91440" tIns="45720" rIns="91440" bIns="45720" rtlCol="0" anchor="b">
            <a:normAutofit/>
          </a:bodyPr>
          <a:lstStyle/>
          <a:p>
            <a:r>
              <a:rPr lang="en-US" kern="1200" dirty="0">
                <a:latin typeface="+mj-lt"/>
                <a:ea typeface="+mj-ea"/>
                <a:cs typeface="+mj-cs"/>
              </a:rPr>
              <a:t>Database deign </a:t>
            </a:r>
          </a:p>
        </p:txBody>
      </p:sp>
      <p:graphicFrame>
        <p:nvGraphicFramePr>
          <p:cNvPr id="12" name="Content Placeholder 2">
            <a:extLst>
              <a:ext uri="{FF2B5EF4-FFF2-40B4-BE49-F238E27FC236}">
                <a16:creationId xmlns:a16="http://schemas.microsoft.com/office/drawing/2014/main" id="{4BBCF4A4-7EE4-8BBF-FB76-7AA2EF715C08}"/>
              </a:ext>
            </a:extLst>
          </p:cNvPr>
          <p:cNvGraphicFramePr>
            <a:graphicFrameLocks noGrp="1"/>
          </p:cNvGraphicFramePr>
          <p:nvPr>
            <p:ph idx="1"/>
          </p:nvPr>
        </p:nvGraphicFramePr>
        <p:xfrm>
          <a:off x="5183188" y="987425"/>
          <a:ext cx="6172200" cy="48736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01140725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494357-6781-8264-750D-82D60F2B87CA}"/>
              </a:ext>
            </a:extLst>
          </p:cNvPr>
          <p:cNvSpPr>
            <a:spLocks noGrp="1"/>
          </p:cNvSpPr>
          <p:nvPr>
            <p:ph type="title"/>
          </p:nvPr>
        </p:nvSpPr>
        <p:spPr/>
        <p:txBody>
          <a:bodyPr/>
          <a:lstStyle/>
          <a:p>
            <a:pPr marL="742950" indent="-742950">
              <a:buAutoNum type="arabicPeriod"/>
            </a:pPr>
            <a:r>
              <a:rPr lang="en-US" dirty="0">
                <a:cs typeface="Arial"/>
              </a:rPr>
              <a:t>Analysis phase:</a:t>
            </a:r>
          </a:p>
        </p:txBody>
      </p:sp>
      <p:sp>
        <p:nvSpPr>
          <p:cNvPr id="3" name="Content Placeholder 2">
            <a:extLst>
              <a:ext uri="{FF2B5EF4-FFF2-40B4-BE49-F238E27FC236}">
                <a16:creationId xmlns:a16="http://schemas.microsoft.com/office/drawing/2014/main" id="{A7ED8F7A-E88B-E8FD-A392-90B48AADDEE9}"/>
              </a:ext>
            </a:extLst>
          </p:cNvPr>
          <p:cNvSpPr>
            <a:spLocks noGrp="1"/>
          </p:cNvSpPr>
          <p:nvPr>
            <p:ph idx="1"/>
          </p:nvPr>
        </p:nvSpPr>
        <p:spPr/>
        <p:txBody>
          <a:bodyPr vert="horz" lIns="91440" tIns="45720" rIns="91440" bIns="45720" rtlCol="0" anchor="t">
            <a:normAutofit fontScale="92500" lnSpcReduction="10000"/>
          </a:bodyPr>
          <a:lstStyle/>
          <a:p>
            <a:r>
              <a:rPr lang="en-US" dirty="0">
                <a:solidFill>
                  <a:schemeClr val="tx1">
                    <a:lumMod val="60000"/>
                    <a:lumOff val="40000"/>
                  </a:schemeClr>
                </a:solidFill>
              </a:rPr>
              <a:t>In this phase designer understands and list all </a:t>
            </a:r>
            <a:r>
              <a:rPr lang="en-US" dirty="0">
                <a:solidFill>
                  <a:schemeClr val="tx2">
                    <a:lumMod val="60000"/>
                    <a:lumOff val="40000"/>
                  </a:schemeClr>
                </a:solidFill>
              </a:rPr>
              <a:t>requirements</a:t>
            </a:r>
            <a:r>
              <a:rPr lang="en-US" dirty="0">
                <a:solidFill>
                  <a:schemeClr val="tx1">
                    <a:lumMod val="60000"/>
                    <a:lumOff val="40000"/>
                  </a:schemeClr>
                </a:solidFill>
              </a:rPr>
              <a:t> of the database.</a:t>
            </a:r>
          </a:p>
          <a:p>
            <a:r>
              <a:rPr lang="en-US" dirty="0">
                <a:solidFill>
                  <a:schemeClr val="tx1">
                    <a:lumMod val="60000"/>
                    <a:lumOff val="40000"/>
                  </a:schemeClr>
                </a:solidFill>
              </a:rPr>
              <a:t>Designers use </a:t>
            </a:r>
            <a:r>
              <a:rPr lang="en-US" dirty="0">
                <a:solidFill>
                  <a:schemeClr val="tx2">
                    <a:lumMod val="60000"/>
                    <a:lumOff val="40000"/>
                  </a:schemeClr>
                </a:solidFill>
              </a:rPr>
              <a:t>relational modeling</a:t>
            </a:r>
            <a:r>
              <a:rPr lang="en-US" dirty="0">
                <a:solidFill>
                  <a:schemeClr val="tx1">
                    <a:lumMod val="60000"/>
                    <a:lumOff val="40000"/>
                  </a:schemeClr>
                </a:solidFill>
              </a:rPr>
              <a:t> to represent these requirements.</a:t>
            </a:r>
          </a:p>
          <a:p>
            <a:pPr>
              <a:lnSpc>
                <a:spcPct val="100000"/>
              </a:lnSpc>
              <a:spcBef>
                <a:spcPts val="0"/>
              </a:spcBef>
            </a:pPr>
            <a:r>
              <a:rPr lang="en-US" sz="2600" dirty="0">
                <a:solidFill>
                  <a:schemeClr val="tx1">
                    <a:lumMod val="60000"/>
                    <a:lumOff val="40000"/>
                  </a:schemeClr>
                </a:solidFill>
                <a:latin typeface="Arial"/>
                <a:cs typeface="Arial"/>
              </a:rPr>
              <a:t>Requirements are represented as </a:t>
            </a:r>
            <a:r>
              <a:rPr lang="en-US" sz="2600" dirty="0">
                <a:solidFill>
                  <a:schemeClr val="tx2">
                    <a:lumMod val="60000"/>
                    <a:lumOff val="40000"/>
                  </a:schemeClr>
                </a:solidFill>
                <a:latin typeface="Arial"/>
                <a:cs typeface="Arial"/>
              </a:rPr>
              <a:t>entities</a:t>
            </a:r>
            <a:r>
              <a:rPr lang="en-US" sz="2600" dirty="0">
                <a:solidFill>
                  <a:schemeClr val="tx1">
                    <a:lumMod val="60000"/>
                    <a:lumOff val="40000"/>
                  </a:schemeClr>
                </a:solidFill>
                <a:latin typeface="Arial"/>
                <a:cs typeface="Arial"/>
              </a:rPr>
              <a:t>, </a:t>
            </a:r>
            <a:r>
              <a:rPr lang="en-US" sz="2600" dirty="0">
                <a:solidFill>
                  <a:schemeClr val="tx2">
                    <a:lumMod val="60000"/>
                    <a:lumOff val="40000"/>
                  </a:schemeClr>
                </a:solidFill>
                <a:latin typeface="Arial"/>
                <a:cs typeface="Arial"/>
              </a:rPr>
              <a:t>relationships</a:t>
            </a:r>
            <a:r>
              <a:rPr lang="en-US" sz="2600" dirty="0">
                <a:solidFill>
                  <a:schemeClr val="tx1">
                    <a:lumMod val="60000"/>
                    <a:lumOff val="40000"/>
                  </a:schemeClr>
                </a:solidFill>
                <a:latin typeface="Arial"/>
                <a:cs typeface="Arial"/>
              </a:rPr>
              <a:t>, and </a:t>
            </a:r>
            <a:r>
              <a:rPr lang="en-US" sz="2600" dirty="0">
                <a:solidFill>
                  <a:schemeClr val="tx2">
                    <a:lumMod val="60000"/>
                    <a:lumOff val="40000"/>
                  </a:schemeClr>
                </a:solidFill>
                <a:latin typeface="Arial"/>
                <a:cs typeface="Arial"/>
              </a:rPr>
              <a:t>attributes</a:t>
            </a:r>
            <a:r>
              <a:rPr lang="en-US" sz="2600" dirty="0">
                <a:solidFill>
                  <a:schemeClr val="tx1">
                    <a:lumMod val="60000"/>
                    <a:lumOff val="40000"/>
                  </a:schemeClr>
                </a:solidFill>
                <a:latin typeface="Arial"/>
                <a:cs typeface="Arial"/>
              </a:rPr>
              <a:t>. </a:t>
            </a:r>
          </a:p>
          <a:p>
            <a:pPr>
              <a:lnSpc>
                <a:spcPct val="100000"/>
              </a:lnSpc>
              <a:spcBef>
                <a:spcPts val="0"/>
              </a:spcBef>
            </a:pPr>
            <a:endParaRPr lang="en-US" sz="2600" dirty="0">
              <a:solidFill>
                <a:schemeClr val="tx1">
                  <a:lumMod val="60000"/>
                  <a:lumOff val="40000"/>
                </a:schemeClr>
              </a:solidFill>
              <a:latin typeface="Arial"/>
              <a:cs typeface="Arial"/>
            </a:endParaRPr>
          </a:p>
          <a:p>
            <a:pPr marL="1828800" lvl="3" indent="-457200">
              <a:lnSpc>
                <a:spcPct val="100000"/>
              </a:lnSpc>
              <a:spcBef>
                <a:spcPts val="0"/>
              </a:spcBef>
              <a:buFont typeface="Wingdings,Sans-Serif" panose="020B0604020202020204" pitchFamily="34" charset="0"/>
              <a:buChar char="ü"/>
            </a:pPr>
            <a:r>
              <a:rPr lang="en-US" sz="2600" dirty="0">
                <a:solidFill>
                  <a:schemeClr val="tx1">
                    <a:lumMod val="60000"/>
                    <a:lumOff val="40000"/>
                  </a:schemeClr>
                </a:solidFill>
                <a:latin typeface="Arial"/>
                <a:cs typeface="Arial"/>
              </a:rPr>
              <a:t>An </a:t>
            </a:r>
            <a:r>
              <a:rPr lang="en-US" sz="2600" dirty="0">
                <a:solidFill>
                  <a:schemeClr val="tx2">
                    <a:lumMod val="60000"/>
                    <a:lumOff val="40000"/>
                  </a:schemeClr>
                </a:solidFill>
                <a:latin typeface="Arial"/>
                <a:cs typeface="Arial"/>
              </a:rPr>
              <a:t>entity</a:t>
            </a:r>
            <a:r>
              <a:rPr lang="en-US" sz="2600" dirty="0">
                <a:solidFill>
                  <a:schemeClr val="tx1">
                    <a:lumMod val="60000"/>
                    <a:lumOff val="40000"/>
                  </a:schemeClr>
                </a:solidFill>
                <a:latin typeface="Arial"/>
                <a:cs typeface="Arial"/>
              </a:rPr>
              <a:t> is </a:t>
            </a:r>
            <a:r>
              <a:rPr lang="en-US" sz="2600" u="sng" dirty="0">
                <a:solidFill>
                  <a:schemeClr val="tx1">
                    <a:lumMod val="60000"/>
                    <a:lumOff val="40000"/>
                  </a:schemeClr>
                </a:solidFill>
                <a:latin typeface="Arial"/>
                <a:cs typeface="Arial"/>
              </a:rPr>
              <a:t>a </a:t>
            </a:r>
            <a:r>
              <a:rPr lang="en-US" sz="2600" b="1" u="sng" dirty="0">
                <a:solidFill>
                  <a:schemeClr val="tx1">
                    <a:lumMod val="60000"/>
                    <a:lumOff val="40000"/>
                  </a:schemeClr>
                </a:solidFill>
                <a:latin typeface="Arial"/>
                <a:cs typeface="Arial"/>
              </a:rPr>
              <a:t>person</a:t>
            </a:r>
            <a:r>
              <a:rPr lang="en-US" sz="2600" u="sng" dirty="0">
                <a:solidFill>
                  <a:schemeClr val="tx1">
                    <a:lumMod val="60000"/>
                    <a:lumOff val="40000"/>
                  </a:schemeClr>
                </a:solidFill>
                <a:latin typeface="Arial"/>
                <a:cs typeface="Arial"/>
              </a:rPr>
              <a:t>, </a:t>
            </a:r>
            <a:r>
              <a:rPr lang="en-US" sz="2600" b="1" u="sng" dirty="0">
                <a:solidFill>
                  <a:schemeClr val="tx1">
                    <a:lumMod val="60000"/>
                    <a:lumOff val="40000"/>
                  </a:schemeClr>
                </a:solidFill>
                <a:latin typeface="Arial"/>
                <a:cs typeface="Arial"/>
              </a:rPr>
              <a:t>place</a:t>
            </a:r>
            <a:r>
              <a:rPr lang="en-US" sz="2600" u="sng" dirty="0">
                <a:solidFill>
                  <a:schemeClr val="tx1">
                    <a:lumMod val="60000"/>
                    <a:lumOff val="40000"/>
                  </a:schemeClr>
                </a:solidFill>
                <a:latin typeface="Arial"/>
                <a:cs typeface="Arial"/>
              </a:rPr>
              <a:t>, </a:t>
            </a:r>
            <a:r>
              <a:rPr lang="en-US" sz="2600" b="1" u="sng" dirty="0">
                <a:solidFill>
                  <a:schemeClr val="tx1">
                    <a:lumMod val="60000"/>
                    <a:lumOff val="40000"/>
                  </a:schemeClr>
                </a:solidFill>
                <a:latin typeface="Arial"/>
                <a:cs typeface="Arial"/>
              </a:rPr>
              <a:t>activity</a:t>
            </a:r>
            <a:r>
              <a:rPr lang="en-US" sz="2600" u="sng" dirty="0">
                <a:solidFill>
                  <a:schemeClr val="tx1">
                    <a:lumMod val="60000"/>
                    <a:lumOff val="40000"/>
                  </a:schemeClr>
                </a:solidFill>
                <a:latin typeface="Arial"/>
                <a:cs typeface="Arial"/>
              </a:rPr>
              <a:t>, or </a:t>
            </a:r>
            <a:r>
              <a:rPr lang="en-US" sz="2600" b="1" u="sng" dirty="0">
                <a:solidFill>
                  <a:schemeClr val="tx1">
                    <a:lumMod val="60000"/>
                    <a:lumOff val="40000"/>
                  </a:schemeClr>
                </a:solidFill>
                <a:latin typeface="Arial"/>
                <a:cs typeface="Arial"/>
              </a:rPr>
              <a:t>thing</a:t>
            </a:r>
            <a:r>
              <a:rPr lang="en-US" sz="2600" dirty="0">
                <a:solidFill>
                  <a:schemeClr val="tx1">
                    <a:lumMod val="60000"/>
                    <a:lumOff val="40000"/>
                  </a:schemeClr>
                </a:solidFill>
                <a:latin typeface="Arial"/>
                <a:cs typeface="Arial"/>
              </a:rPr>
              <a:t>. </a:t>
            </a:r>
          </a:p>
          <a:p>
            <a:pPr marL="1828800" lvl="3" indent="-457200">
              <a:lnSpc>
                <a:spcPct val="100000"/>
              </a:lnSpc>
              <a:spcBef>
                <a:spcPts val="0"/>
              </a:spcBef>
              <a:buFont typeface="Wingdings,Sans-Serif" panose="020B0604020202020204" pitchFamily="34" charset="0"/>
              <a:buChar char="ü"/>
            </a:pPr>
            <a:r>
              <a:rPr lang="en-US" sz="2600" dirty="0">
                <a:solidFill>
                  <a:schemeClr val="tx1">
                    <a:lumMod val="60000"/>
                    <a:lumOff val="40000"/>
                  </a:schemeClr>
                </a:solidFill>
                <a:latin typeface="Arial"/>
                <a:cs typeface="Arial"/>
              </a:rPr>
              <a:t>A </a:t>
            </a:r>
            <a:r>
              <a:rPr lang="en-US" sz="2600" dirty="0">
                <a:solidFill>
                  <a:schemeClr val="tx2">
                    <a:lumMod val="60000"/>
                    <a:lumOff val="40000"/>
                  </a:schemeClr>
                </a:solidFill>
                <a:latin typeface="Arial"/>
                <a:cs typeface="Arial"/>
              </a:rPr>
              <a:t>relationship</a:t>
            </a:r>
            <a:r>
              <a:rPr lang="en-US" sz="2600" dirty="0">
                <a:solidFill>
                  <a:schemeClr val="tx1">
                    <a:lumMod val="60000"/>
                    <a:lumOff val="40000"/>
                  </a:schemeClr>
                </a:solidFill>
                <a:latin typeface="Arial"/>
                <a:cs typeface="Arial"/>
              </a:rPr>
              <a:t> is a </a:t>
            </a:r>
            <a:r>
              <a:rPr lang="en-US" sz="2600" b="1" u="sng" dirty="0">
                <a:solidFill>
                  <a:schemeClr val="tx1">
                    <a:lumMod val="60000"/>
                    <a:lumOff val="40000"/>
                  </a:schemeClr>
                </a:solidFill>
                <a:latin typeface="Arial"/>
                <a:cs typeface="Arial"/>
              </a:rPr>
              <a:t>link</a:t>
            </a:r>
            <a:r>
              <a:rPr lang="en-US" sz="2600" u="sng" dirty="0">
                <a:solidFill>
                  <a:schemeClr val="tx1">
                    <a:lumMod val="60000"/>
                    <a:lumOff val="40000"/>
                  </a:schemeClr>
                </a:solidFill>
                <a:latin typeface="Arial"/>
                <a:cs typeface="Arial"/>
              </a:rPr>
              <a:t> between entities</a:t>
            </a:r>
            <a:r>
              <a:rPr lang="en-US" sz="2600" dirty="0">
                <a:solidFill>
                  <a:schemeClr val="tx1">
                    <a:lumMod val="60000"/>
                    <a:lumOff val="40000"/>
                  </a:schemeClr>
                </a:solidFill>
                <a:latin typeface="Arial"/>
                <a:cs typeface="Arial"/>
              </a:rPr>
              <a:t>, and </a:t>
            </a:r>
          </a:p>
          <a:p>
            <a:pPr marL="1828800" lvl="3" indent="-457200">
              <a:lnSpc>
                <a:spcPct val="100000"/>
              </a:lnSpc>
              <a:spcBef>
                <a:spcPts val="0"/>
              </a:spcBef>
              <a:buFont typeface="Wingdings,Sans-Serif" panose="020B0604020202020204" pitchFamily="34" charset="0"/>
              <a:buChar char="ü"/>
            </a:pPr>
            <a:r>
              <a:rPr lang="en-US" sz="2600" dirty="0">
                <a:solidFill>
                  <a:schemeClr val="tx1">
                    <a:lumMod val="60000"/>
                    <a:lumOff val="40000"/>
                  </a:schemeClr>
                </a:solidFill>
                <a:latin typeface="Arial"/>
                <a:cs typeface="Arial"/>
              </a:rPr>
              <a:t>An </a:t>
            </a:r>
            <a:r>
              <a:rPr lang="en-US" sz="2600" dirty="0">
                <a:solidFill>
                  <a:schemeClr val="tx2">
                    <a:lumMod val="60000"/>
                    <a:lumOff val="40000"/>
                  </a:schemeClr>
                </a:solidFill>
                <a:latin typeface="Arial"/>
                <a:cs typeface="Arial"/>
              </a:rPr>
              <a:t>attribute</a:t>
            </a:r>
            <a:r>
              <a:rPr lang="en-US" sz="2600" dirty="0">
                <a:solidFill>
                  <a:schemeClr val="tx1">
                    <a:lumMod val="60000"/>
                    <a:lumOff val="40000"/>
                  </a:schemeClr>
                </a:solidFill>
                <a:latin typeface="Arial"/>
                <a:cs typeface="Arial"/>
              </a:rPr>
              <a:t> is a </a:t>
            </a:r>
            <a:r>
              <a:rPr lang="en-US" sz="2600" b="1" u="sng" dirty="0">
                <a:solidFill>
                  <a:schemeClr val="tx1">
                    <a:lumMod val="60000"/>
                    <a:lumOff val="40000"/>
                  </a:schemeClr>
                </a:solidFill>
                <a:latin typeface="Arial"/>
                <a:cs typeface="Arial"/>
              </a:rPr>
              <a:t>descriptive property </a:t>
            </a:r>
            <a:r>
              <a:rPr lang="en-US" sz="2600" u="sng" dirty="0">
                <a:solidFill>
                  <a:schemeClr val="tx1">
                    <a:lumMod val="60000"/>
                    <a:lumOff val="40000"/>
                  </a:schemeClr>
                </a:solidFill>
                <a:latin typeface="Arial"/>
                <a:cs typeface="Arial"/>
              </a:rPr>
              <a:t>of an entity</a:t>
            </a:r>
            <a:r>
              <a:rPr lang="en-US" sz="2600" dirty="0">
                <a:solidFill>
                  <a:schemeClr val="tx1">
                    <a:lumMod val="60000"/>
                    <a:lumOff val="40000"/>
                  </a:schemeClr>
                </a:solidFill>
                <a:latin typeface="Arial"/>
                <a:cs typeface="Arial"/>
              </a:rPr>
              <a:t>.</a:t>
            </a:r>
          </a:p>
          <a:p>
            <a:pPr marL="1371600" lvl="3" indent="0">
              <a:lnSpc>
                <a:spcPct val="100000"/>
              </a:lnSpc>
              <a:spcBef>
                <a:spcPts val="0"/>
              </a:spcBef>
              <a:buNone/>
            </a:pPr>
            <a:endParaRPr lang="en-US" sz="2600" dirty="0">
              <a:solidFill>
                <a:schemeClr val="tx1">
                  <a:lumMod val="60000"/>
                  <a:lumOff val="40000"/>
                </a:schemeClr>
              </a:solidFill>
              <a:latin typeface="Arial"/>
              <a:cs typeface="Arial"/>
            </a:endParaRPr>
          </a:p>
          <a:p>
            <a:pPr marL="457200" indent="-457200">
              <a:lnSpc>
                <a:spcPct val="100000"/>
              </a:lnSpc>
              <a:spcBef>
                <a:spcPts val="0"/>
              </a:spcBef>
            </a:pPr>
            <a:r>
              <a:rPr lang="en-US" sz="3600">
                <a:solidFill>
                  <a:schemeClr val="tx1">
                    <a:lumMod val="60000"/>
                    <a:lumOff val="40000"/>
                  </a:schemeClr>
                </a:solidFill>
                <a:latin typeface="Arial"/>
                <a:cs typeface="Arial"/>
              </a:rPr>
              <a:t>This phase hepls us to understand the </a:t>
            </a:r>
            <a:r>
              <a:rPr lang="en-US" sz="3600">
                <a:solidFill>
                  <a:srgbClr val="5880DB"/>
                </a:solidFill>
                <a:latin typeface="Arial"/>
                <a:cs typeface="Arial"/>
              </a:rPr>
              <a:t>structure</a:t>
            </a:r>
            <a:r>
              <a:rPr lang="en-US" sz="3600">
                <a:solidFill>
                  <a:schemeClr val="tx1">
                    <a:lumMod val="60000"/>
                    <a:lumOff val="40000"/>
                  </a:schemeClr>
                </a:solidFill>
                <a:latin typeface="Arial"/>
                <a:cs typeface="Arial"/>
              </a:rPr>
              <a:t> and the </a:t>
            </a:r>
            <a:r>
              <a:rPr lang="en-US" sz="3600">
                <a:solidFill>
                  <a:srgbClr val="5880DB"/>
                </a:solidFill>
                <a:latin typeface="Arial"/>
                <a:cs typeface="Arial"/>
              </a:rPr>
              <a:t>content</a:t>
            </a:r>
            <a:r>
              <a:rPr lang="en-US" sz="3600">
                <a:solidFill>
                  <a:schemeClr val="tx1">
                    <a:lumMod val="60000"/>
                    <a:lumOff val="40000"/>
                  </a:schemeClr>
                </a:solidFill>
                <a:latin typeface="Arial"/>
                <a:cs typeface="Arial"/>
              </a:rPr>
              <a:t> of the database</a:t>
            </a:r>
          </a:p>
          <a:p>
            <a:endParaRPr lang="en-US" dirty="0">
              <a:solidFill>
                <a:schemeClr val="tx1">
                  <a:lumMod val="60000"/>
                  <a:lumOff val="40000"/>
                </a:schemeClr>
              </a:solidFill>
            </a:endParaRPr>
          </a:p>
          <a:p>
            <a:endParaRPr lang="en-US" dirty="0">
              <a:solidFill>
                <a:schemeClr val="tx1">
                  <a:lumMod val="60000"/>
                  <a:lumOff val="40000"/>
                </a:schemeClr>
              </a:solidFill>
            </a:endParaRPr>
          </a:p>
        </p:txBody>
      </p:sp>
    </p:spTree>
    <p:extLst>
      <p:ext uri="{BB962C8B-B14F-4D97-AF65-F5344CB8AC3E}">
        <p14:creationId xmlns:p14="http://schemas.microsoft.com/office/powerpoint/2010/main" val="129368199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760E1197-2992-C475-E5C1-E225D4E8FEC5}"/>
              </a:ext>
            </a:extLst>
          </p:cNvPr>
          <p:cNvSpPr txBox="1"/>
          <p:nvPr/>
        </p:nvSpPr>
        <p:spPr>
          <a:xfrm>
            <a:off x="1812757" y="1438736"/>
            <a:ext cx="10170695" cy="3539430"/>
          </a:xfrm>
          <a:prstGeom prst="rect">
            <a:avLst/>
          </a:prstGeom>
          <a:noFill/>
        </p:spPr>
        <p:txBody>
          <a:bodyPr wrap="square" lIns="91440" tIns="45720" rIns="91440" bIns="45720" anchor="t">
            <a:spAutoFit/>
          </a:bodyPr>
          <a:lstStyle/>
          <a:p>
            <a:r>
              <a:rPr lang="en-US" sz="3200" b="1" dirty="0">
                <a:solidFill>
                  <a:schemeClr val="tx1">
                    <a:lumMod val="60000"/>
                    <a:lumOff val="40000"/>
                  </a:schemeClr>
                </a:solidFill>
              </a:rPr>
              <a:t>Terminology</a:t>
            </a:r>
            <a:endParaRPr lang="en-US" sz="3200" dirty="0">
              <a:solidFill>
                <a:schemeClr val="tx1">
                  <a:lumMod val="60000"/>
                  <a:lumOff val="40000"/>
                </a:schemeClr>
              </a:solidFill>
            </a:endParaRPr>
          </a:p>
          <a:p>
            <a:endParaRPr lang="en-US" sz="3200" dirty="0">
              <a:solidFill>
                <a:schemeClr val="tx1">
                  <a:lumMod val="60000"/>
                  <a:lumOff val="40000"/>
                </a:schemeClr>
              </a:solidFill>
            </a:endParaRPr>
          </a:p>
          <a:p>
            <a:r>
              <a:rPr lang="en-US" sz="3200" dirty="0">
                <a:solidFill>
                  <a:schemeClr val="tx2">
                    <a:lumMod val="40000"/>
                    <a:lumOff val="60000"/>
                  </a:schemeClr>
                </a:solidFill>
              </a:rPr>
              <a:t>Analysis</a:t>
            </a:r>
            <a:r>
              <a:rPr lang="en-US" sz="3200" dirty="0">
                <a:solidFill>
                  <a:schemeClr val="tx1">
                    <a:lumMod val="60000"/>
                    <a:lumOff val="40000"/>
                  </a:schemeClr>
                </a:solidFill>
              </a:rPr>
              <a:t> has many alternative names, such as </a:t>
            </a:r>
          </a:p>
          <a:p>
            <a:endParaRPr lang="en-US" sz="3200" dirty="0">
              <a:solidFill>
                <a:schemeClr val="tx1">
                  <a:lumMod val="60000"/>
                  <a:lumOff val="40000"/>
                </a:schemeClr>
              </a:solidFill>
            </a:endParaRPr>
          </a:p>
          <a:p>
            <a:pPr marL="457200" indent="-457200">
              <a:buFont typeface="Courier New" panose="02070309020205020404" pitchFamily="49" charset="0"/>
              <a:buChar char="o"/>
            </a:pPr>
            <a:r>
              <a:rPr lang="en-US" sz="3200" dirty="0">
                <a:solidFill>
                  <a:schemeClr val="tx1">
                    <a:lumMod val="60000"/>
                    <a:lumOff val="40000"/>
                  </a:schemeClr>
                </a:solidFill>
              </a:rPr>
              <a:t>conceptual design, </a:t>
            </a:r>
          </a:p>
          <a:p>
            <a:pPr marL="457200" indent="-457200">
              <a:buFont typeface="Courier New" panose="02070309020205020404" pitchFamily="49" charset="0"/>
              <a:buChar char="o"/>
            </a:pPr>
            <a:r>
              <a:rPr lang="en-US" sz="3200" u="sng">
                <a:solidFill>
                  <a:schemeClr val="tx1">
                    <a:lumMod val="60000"/>
                    <a:lumOff val="40000"/>
                  </a:schemeClr>
                </a:solidFill>
              </a:rPr>
              <a:t>entity-relationship modeling</a:t>
            </a:r>
            <a:r>
              <a:rPr lang="en-US" sz="3200" dirty="0">
                <a:solidFill>
                  <a:schemeClr val="tx1">
                    <a:lumMod val="60000"/>
                    <a:lumOff val="40000"/>
                  </a:schemeClr>
                </a:solidFill>
              </a:rPr>
              <a:t> </a:t>
            </a:r>
          </a:p>
          <a:p>
            <a:pPr marL="457200" indent="-457200">
              <a:buFont typeface="Courier New" panose="02070309020205020404" pitchFamily="49" charset="0"/>
              <a:buChar char="o"/>
            </a:pPr>
            <a:r>
              <a:rPr lang="en-US" sz="3200" dirty="0">
                <a:solidFill>
                  <a:schemeClr val="tx1">
                    <a:lumMod val="60000"/>
                    <a:lumOff val="40000"/>
                  </a:schemeClr>
                </a:solidFill>
              </a:rPr>
              <a:t>requirements definition.</a:t>
            </a:r>
          </a:p>
        </p:txBody>
      </p:sp>
    </p:spTree>
    <p:extLst>
      <p:ext uri="{BB962C8B-B14F-4D97-AF65-F5344CB8AC3E}">
        <p14:creationId xmlns:p14="http://schemas.microsoft.com/office/powerpoint/2010/main" val="414224431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EE4522-E3D3-4D17-2E0C-9C8A83485E27}"/>
              </a:ext>
            </a:extLst>
          </p:cNvPr>
          <p:cNvSpPr>
            <a:spLocks noGrp="1"/>
          </p:cNvSpPr>
          <p:nvPr>
            <p:ph type="title"/>
          </p:nvPr>
        </p:nvSpPr>
        <p:spPr/>
        <p:txBody>
          <a:bodyPr/>
          <a:lstStyle/>
          <a:p>
            <a:r>
              <a:rPr lang="en-US" dirty="0">
                <a:cs typeface="Arial"/>
              </a:rPr>
              <a:t>Analysis phase - ER Diagram </a:t>
            </a:r>
          </a:p>
        </p:txBody>
      </p:sp>
      <p:sp>
        <p:nvSpPr>
          <p:cNvPr id="3" name="Content Placeholder 2">
            <a:extLst>
              <a:ext uri="{FF2B5EF4-FFF2-40B4-BE49-F238E27FC236}">
                <a16:creationId xmlns:a16="http://schemas.microsoft.com/office/drawing/2014/main" id="{1A5C7CDF-3A51-C873-0D6B-8FCF038B976B}"/>
              </a:ext>
            </a:extLst>
          </p:cNvPr>
          <p:cNvSpPr>
            <a:spLocks noGrp="1"/>
          </p:cNvSpPr>
          <p:nvPr>
            <p:ph idx="1"/>
          </p:nvPr>
        </p:nvSpPr>
        <p:spPr>
          <a:xfrm>
            <a:off x="838200" y="1825625"/>
            <a:ext cx="7006638" cy="4351338"/>
          </a:xfrm>
        </p:spPr>
        <p:txBody>
          <a:bodyPr vert="horz" lIns="91440" tIns="45720" rIns="91440" bIns="45720" rtlCol="0" anchor="t">
            <a:normAutofit lnSpcReduction="10000"/>
          </a:bodyPr>
          <a:lstStyle/>
          <a:p>
            <a:r>
              <a:rPr lang="en-US" dirty="0">
                <a:solidFill>
                  <a:schemeClr val="bg2">
                    <a:lumMod val="50000"/>
                  </a:schemeClr>
                </a:solidFill>
                <a:ea typeface="+mn-lt"/>
                <a:cs typeface="+mn-lt"/>
              </a:rPr>
              <a:t>ER</a:t>
            </a:r>
            <a:r>
              <a:rPr lang="en-US" dirty="0">
                <a:solidFill>
                  <a:schemeClr val="tx1">
                    <a:lumMod val="60000"/>
                    <a:lumOff val="40000"/>
                  </a:schemeClr>
                </a:solidFill>
                <a:ea typeface="+mn-lt"/>
                <a:cs typeface="+mn-lt"/>
              </a:rPr>
              <a:t> (Entity-Relationship) diagram is a visual tool specifically designed for representing </a:t>
            </a:r>
            <a:r>
              <a:rPr lang="en-US" dirty="0">
                <a:solidFill>
                  <a:schemeClr val="bg2">
                    <a:lumMod val="50000"/>
                  </a:schemeClr>
                </a:solidFill>
                <a:ea typeface="+mn-lt"/>
                <a:cs typeface="+mn-lt"/>
              </a:rPr>
              <a:t>entities</a:t>
            </a:r>
            <a:r>
              <a:rPr lang="en-US" dirty="0">
                <a:solidFill>
                  <a:schemeClr val="tx1">
                    <a:lumMod val="60000"/>
                    <a:lumOff val="40000"/>
                  </a:schemeClr>
                </a:solidFill>
                <a:ea typeface="+mn-lt"/>
                <a:cs typeface="+mn-lt"/>
              </a:rPr>
              <a:t>, </a:t>
            </a:r>
            <a:r>
              <a:rPr lang="en-US" dirty="0">
                <a:solidFill>
                  <a:schemeClr val="bg2">
                    <a:lumMod val="50000"/>
                  </a:schemeClr>
                </a:solidFill>
                <a:ea typeface="+mn-lt"/>
                <a:cs typeface="+mn-lt"/>
              </a:rPr>
              <a:t>attributes</a:t>
            </a:r>
            <a:r>
              <a:rPr lang="en-US" dirty="0">
                <a:solidFill>
                  <a:schemeClr val="tx1">
                    <a:lumMod val="60000"/>
                    <a:lumOff val="40000"/>
                  </a:schemeClr>
                </a:solidFill>
                <a:ea typeface="+mn-lt"/>
                <a:cs typeface="+mn-lt"/>
              </a:rPr>
              <a:t>, and </a:t>
            </a:r>
            <a:r>
              <a:rPr lang="en-US" dirty="0">
                <a:solidFill>
                  <a:schemeClr val="bg2">
                    <a:lumMod val="50000"/>
                  </a:schemeClr>
                </a:solidFill>
                <a:ea typeface="+mn-lt"/>
                <a:cs typeface="+mn-lt"/>
              </a:rPr>
              <a:t>relationships</a:t>
            </a:r>
            <a:r>
              <a:rPr lang="en-US" dirty="0">
                <a:solidFill>
                  <a:schemeClr val="tx1">
                    <a:lumMod val="60000"/>
                    <a:lumOff val="40000"/>
                  </a:schemeClr>
                </a:solidFill>
                <a:ea typeface="+mn-lt"/>
                <a:cs typeface="+mn-lt"/>
              </a:rPr>
              <a:t> in a database</a:t>
            </a:r>
            <a:endParaRPr lang="en-US">
              <a:solidFill>
                <a:schemeClr val="tx1">
                  <a:lumMod val="60000"/>
                  <a:lumOff val="40000"/>
                </a:schemeClr>
              </a:solidFill>
              <a:ea typeface="+mn-lt"/>
              <a:cs typeface="+mn-lt"/>
            </a:endParaRPr>
          </a:p>
          <a:p>
            <a:r>
              <a:rPr lang="en-US" sz="3200" dirty="0">
                <a:solidFill>
                  <a:schemeClr val="bg2">
                    <a:lumMod val="50000"/>
                  </a:schemeClr>
                </a:solidFill>
                <a:ea typeface="+mn-lt"/>
                <a:cs typeface="+mn-lt"/>
              </a:rPr>
              <a:t>Rectangles</a:t>
            </a:r>
            <a:r>
              <a:rPr lang="en-US" sz="3200" dirty="0">
                <a:solidFill>
                  <a:schemeClr val="tx1">
                    <a:lumMod val="60000"/>
                    <a:lumOff val="40000"/>
                  </a:schemeClr>
                </a:solidFill>
                <a:ea typeface="+mn-lt"/>
                <a:cs typeface="+mn-lt"/>
              </a:rPr>
              <a:t> represent entities. </a:t>
            </a:r>
          </a:p>
          <a:p>
            <a:r>
              <a:rPr lang="en-US" sz="3200" dirty="0">
                <a:solidFill>
                  <a:schemeClr val="bg2">
                    <a:lumMod val="50000"/>
                  </a:schemeClr>
                </a:solidFill>
                <a:ea typeface="+mn-lt"/>
                <a:cs typeface="+mn-lt"/>
              </a:rPr>
              <a:t>Entity</a:t>
            </a:r>
            <a:r>
              <a:rPr lang="en-US" sz="3200" dirty="0">
                <a:solidFill>
                  <a:schemeClr val="tx1">
                    <a:lumMod val="60000"/>
                    <a:lumOff val="40000"/>
                  </a:schemeClr>
                </a:solidFill>
                <a:ea typeface="+mn-lt"/>
                <a:cs typeface="+mn-lt"/>
              </a:rPr>
              <a:t> names appear at the top of rectangles.</a:t>
            </a:r>
            <a:endParaRPr lang="en-US" sz="3200" dirty="0">
              <a:solidFill>
                <a:schemeClr val="tx1">
                  <a:lumMod val="60000"/>
                  <a:lumOff val="40000"/>
                </a:schemeClr>
              </a:solidFill>
            </a:endParaRPr>
          </a:p>
          <a:p>
            <a:pPr>
              <a:lnSpc>
                <a:spcPct val="100000"/>
              </a:lnSpc>
              <a:spcBef>
                <a:spcPts val="0"/>
              </a:spcBef>
            </a:pPr>
            <a:r>
              <a:rPr lang="en-US" sz="3200" dirty="0">
                <a:solidFill>
                  <a:schemeClr val="bg2">
                    <a:lumMod val="50000"/>
                  </a:schemeClr>
                </a:solidFill>
                <a:latin typeface="Segoe UI"/>
                <a:cs typeface="Segoe UI"/>
              </a:rPr>
              <a:t>Text</a:t>
            </a:r>
            <a:r>
              <a:rPr lang="en-US" sz="3200" dirty="0">
                <a:solidFill>
                  <a:schemeClr val="tx1">
                    <a:lumMod val="60000"/>
                    <a:lumOff val="40000"/>
                  </a:schemeClr>
                </a:solidFill>
                <a:latin typeface="Segoe UI"/>
                <a:cs typeface="Segoe UI"/>
              </a:rPr>
              <a:t> inside rectangles and below entity names represent </a:t>
            </a:r>
            <a:r>
              <a:rPr lang="en-US" sz="3200" dirty="0">
                <a:solidFill>
                  <a:schemeClr val="bg2">
                    <a:lumMod val="50000"/>
                  </a:schemeClr>
                </a:solidFill>
                <a:latin typeface="Segoe UI"/>
                <a:cs typeface="Segoe UI"/>
              </a:rPr>
              <a:t>attributes</a:t>
            </a:r>
            <a:r>
              <a:rPr lang="en-US" sz="3200" dirty="0">
                <a:solidFill>
                  <a:schemeClr val="tx1">
                    <a:lumMod val="60000"/>
                    <a:lumOff val="40000"/>
                  </a:schemeClr>
                </a:solidFill>
                <a:latin typeface="Segoe UI"/>
                <a:cs typeface="Segoe UI"/>
              </a:rPr>
              <a:t>.</a:t>
            </a:r>
          </a:p>
          <a:p>
            <a:endParaRPr lang="en-US" sz="3200" dirty="0">
              <a:solidFill>
                <a:schemeClr val="tx1">
                  <a:lumMod val="60000"/>
                  <a:lumOff val="40000"/>
                </a:schemeClr>
              </a:solidFill>
            </a:endParaRPr>
          </a:p>
          <a:p>
            <a:endParaRPr lang="en-US" dirty="0">
              <a:solidFill>
                <a:schemeClr val="tx1">
                  <a:lumMod val="60000"/>
                  <a:lumOff val="40000"/>
                </a:schemeClr>
              </a:solidFill>
            </a:endParaRPr>
          </a:p>
        </p:txBody>
      </p:sp>
      <p:pic>
        <p:nvPicPr>
          <p:cNvPr id="4" name="Picture 3" descr="A blue and white tag with black text&#10;&#10;Description automatically generated">
            <a:extLst>
              <a:ext uri="{FF2B5EF4-FFF2-40B4-BE49-F238E27FC236}">
                <a16:creationId xmlns:a16="http://schemas.microsoft.com/office/drawing/2014/main" id="{BFD48383-6025-4A0F-277E-00AD5217A249}"/>
              </a:ext>
            </a:extLst>
          </p:cNvPr>
          <p:cNvPicPr>
            <a:picLocks noChangeAspect="1"/>
          </p:cNvPicPr>
          <p:nvPr/>
        </p:nvPicPr>
        <p:blipFill>
          <a:blip r:embed="rId2"/>
          <a:stretch>
            <a:fillRect/>
          </a:stretch>
        </p:blipFill>
        <p:spPr>
          <a:xfrm>
            <a:off x="9564923" y="1541286"/>
            <a:ext cx="1152525" cy="1009650"/>
          </a:xfrm>
          <a:prstGeom prst="rect">
            <a:avLst/>
          </a:prstGeom>
        </p:spPr>
      </p:pic>
      <p:pic>
        <p:nvPicPr>
          <p:cNvPr id="5" name="Picture 4" descr="A blue and white label with black text&#10;&#10;Description automatically generated">
            <a:extLst>
              <a:ext uri="{FF2B5EF4-FFF2-40B4-BE49-F238E27FC236}">
                <a16:creationId xmlns:a16="http://schemas.microsoft.com/office/drawing/2014/main" id="{CCA1BAEB-861D-AC15-C1A8-E5274FF4F610}"/>
              </a:ext>
            </a:extLst>
          </p:cNvPr>
          <p:cNvPicPr>
            <a:picLocks noChangeAspect="1"/>
          </p:cNvPicPr>
          <p:nvPr/>
        </p:nvPicPr>
        <p:blipFill>
          <a:blip r:embed="rId3"/>
          <a:stretch>
            <a:fillRect/>
          </a:stretch>
        </p:blipFill>
        <p:spPr>
          <a:xfrm>
            <a:off x="8248709" y="3206515"/>
            <a:ext cx="1019175" cy="990600"/>
          </a:xfrm>
          <a:prstGeom prst="rect">
            <a:avLst/>
          </a:prstGeom>
        </p:spPr>
      </p:pic>
      <p:pic>
        <p:nvPicPr>
          <p:cNvPr id="6" name="Picture 5" descr="A blue and white tag with black text&#10;&#10;Description automatically generated">
            <a:extLst>
              <a:ext uri="{FF2B5EF4-FFF2-40B4-BE49-F238E27FC236}">
                <a16:creationId xmlns:a16="http://schemas.microsoft.com/office/drawing/2014/main" id="{04E647CD-F89E-8F60-BE43-9593E46BECF2}"/>
              </a:ext>
            </a:extLst>
          </p:cNvPr>
          <p:cNvPicPr>
            <a:picLocks noChangeAspect="1"/>
          </p:cNvPicPr>
          <p:nvPr/>
        </p:nvPicPr>
        <p:blipFill>
          <a:blip r:embed="rId4"/>
          <a:stretch>
            <a:fillRect/>
          </a:stretch>
        </p:blipFill>
        <p:spPr>
          <a:xfrm>
            <a:off x="10374666" y="3201988"/>
            <a:ext cx="1038225" cy="962025"/>
          </a:xfrm>
          <a:prstGeom prst="rect">
            <a:avLst/>
          </a:prstGeom>
        </p:spPr>
      </p:pic>
    </p:spTree>
    <p:extLst>
      <p:ext uri="{BB962C8B-B14F-4D97-AF65-F5344CB8AC3E}">
        <p14:creationId xmlns:p14="http://schemas.microsoft.com/office/powerpoint/2010/main" val="115336385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843DDC3-5660-C367-CA96-B27484B9E03B}"/>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A72C2B4A-0663-D5E3-9BBC-1AB1A0BD77AC}"/>
              </a:ext>
            </a:extLst>
          </p:cNvPr>
          <p:cNvSpPr>
            <a:spLocks noGrp="1"/>
          </p:cNvSpPr>
          <p:nvPr>
            <p:ph type="title"/>
          </p:nvPr>
        </p:nvSpPr>
        <p:spPr>
          <a:xfrm>
            <a:off x="839788" y="365125"/>
            <a:ext cx="10515600" cy="1325563"/>
          </a:xfrm>
        </p:spPr>
        <p:txBody>
          <a:bodyPr anchor="ctr">
            <a:normAutofit/>
          </a:bodyPr>
          <a:lstStyle/>
          <a:p>
            <a:pPr marL="742950" indent="-742950">
              <a:buAutoNum type="arabicPeriod"/>
            </a:pPr>
            <a:r>
              <a:rPr lang="en-US" dirty="0"/>
              <a:t>Analysis phase - ER Diagram </a:t>
            </a:r>
          </a:p>
        </p:txBody>
      </p:sp>
      <p:sp>
        <p:nvSpPr>
          <p:cNvPr id="3" name="Content Placeholder 2">
            <a:extLst>
              <a:ext uri="{FF2B5EF4-FFF2-40B4-BE49-F238E27FC236}">
                <a16:creationId xmlns:a16="http://schemas.microsoft.com/office/drawing/2014/main" id="{E46551CC-AEF7-2346-BDCC-D6D761E13618}"/>
              </a:ext>
            </a:extLst>
          </p:cNvPr>
          <p:cNvSpPr>
            <a:spLocks noGrp="1"/>
          </p:cNvSpPr>
          <p:nvPr>
            <p:ph sz="half" idx="2"/>
          </p:nvPr>
        </p:nvSpPr>
        <p:spPr>
          <a:xfrm>
            <a:off x="839788" y="2505075"/>
            <a:ext cx="5157787" cy="3684588"/>
          </a:xfrm>
        </p:spPr>
        <p:txBody>
          <a:bodyPr vert="horz" lIns="91440" tIns="45720" rIns="91440" bIns="45720" rtlCol="0" anchor="t">
            <a:normAutofit/>
          </a:bodyPr>
          <a:lstStyle/>
          <a:p>
            <a:pPr>
              <a:spcBef>
                <a:spcPts val="0"/>
              </a:spcBef>
            </a:pPr>
            <a:r>
              <a:rPr lang="en-US" dirty="0">
                <a:solidFill>
                  <a:schemeClr val="tx1">
                    <a:lumMod val="60000"/>
                    <a:lumOff val="40000"/>
                  </a:schemeClr>
                </a:solidFill>
              </a:rPr>
              <a:t>Lines between rectangles represent relationships.</a:t>
            </a:r>
          </a:p>
          <a:p>
            <a:pPr marL="0" indent="0">
              <a:spcBef>
                <a:spcPts val="0"/>
              </a:spcBef>
              <a:buNone/>
            </a:pPr>
            <a:endParaRPr lang="en-US"/>
          </a:p>
          <a:p>
            <a:pPr>
              <a:spcBef>
                <a:spcPts val="0"/>
              </a:spcBef>
            </a:pPr>
            <a:r>
              <a:rPr lang="en-US" sz="3200" dirty="0">
                <a:solidFill>
                  <a:schemeClr val="tx1">
                    <a:lumMod val="60000"/>
                    <a:lumOff val="40000"/>
                  </a:schemeClr>
                </a:solidFill>
                <a:ea typeface="+mn-lt"/>
                <a:cs typeface="+mn-lt"/>
              </a:rPr>
              <a:t>ER diagrams are usually supplemented by textual descriptions of entities,</a:t>
            </a:r>
            <a:endParaRPr lang="en-US" dirty="0">
              <a:solidFill>
                <a:schemeClr val="tx1">
                  <a:lumMod val="60000"/>
                  <a:lumOff val="40000"/>
                </a:schemeClr>
              </a:solidFill>
            </a:endParaRPr>
          </a:p>
          <a:p>
            <a:endParaRPr lang="en-US"/>
          </a:p>
        </p:txBody>
      </p:sp>
      <p:pic>
        <p:nvPicPr>
          <p:cNvPr id="8" name="Picture 7" descr="Diagram&#10;&#10;Description automatically generated with low confidence">
            <a:extLst>
              <a:ext uri="{FF2B5EF4-FFF2-40B4-BE49-F238E27FC236}">
                <a16:creationId xmlns:a16="http://schemas.microsoft.com/office/drawing/2014/main" id="{9541F590-2CFA-6AB5-A670-B0199BCE29E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898791" y="3764078"/>
            <a:ext cx="6293261" cy="1373544"/>
          </a:xfrm>
          <a:prstGeom prst="rect">
            <a:avLst/>
          </a:prstGeom>
          <a:noFill/>
        </p:spPr>
      </p:pic>
    </p:spTree>
    <p:extLst>
      <p:ext uri="{BB962C8B-B14F-4D97-AF65-F5344CB8AC3E}">
        <p14:creationId xmlns:p14="http://schemas.microsoft.com/office/powerpoint/2010/main" val="392409903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D24BA47-934F-478A-49C5-1198E5E2BEE7}"/>
            </a:ext>
          </a:extLst>
        </p:cNvPr>
        <p:cNvGrpSpPr/>
        <p:nvPr/>
      </p:nvGrpSpPr>
      <p:grpSpPr>
        <a:xfrm>
          <a:off x="0" y="0"/>
          <a:ext cx="0" cy="0"/>
          <a:chOff x="0" y="0"/>
          <a:chExt cx="0" cy="0"/>
        </a:xfrm>
      </p:grpSpPr>
      <p:pic>
        <p:nvPicPr>
          <p:cNvPr id="2" name="Picture 1" descr="Exploring a Twitter Network With Memgraph in a Jupyter Notebook">
            <a:extLst>
              <a:ext uri="{FF2B5EF4-FFF2-40B4-BE49-F238E27FC236}">
                <a16:creationId xmlns:a16="http://schemas.microsoft.com/office/drawing/2014/main" id="{3C6501B1-D857-26B6-9757-7F6219192EE2}"/>
              </a:ext>
            </a:extLst>
          </p:cNvPr>
          <p:cNvPicPr>
            <a:picLocks noChangeAspect="1"/>
          </p:cNvPicPr>
          <p:nvPr/>
        </p:nvPicPr>
        <p:blipFill>
          <a:blip r:embed="rId2"/>
          <a:stretch>
            <a:fillRect/>
          </a:stretch>
        </p:blipFill>
        <p:spPr>
          <a:xfrm>
            <a:off x="3173186" y="2171700"/>
            <a:ext cx="5179718" cy="2792118"/>
          </a:xfrm>
          <a:prstGeom prst="rect">
            <a:avLst/>
          </a:prstGeom>
        </p:spPr>
      </p:pic>
    </p:spTree>
    <p:extLst>
      <p:ext uri="{BB962C8B-B14F-4D97-AF65-F5344CB8AC3E}">
        <p14:creationId xmlns:p14="http://schemas.microsoft.com/office/powerpoint/2010/main" val="130141708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44</TotalTime>
  <Words>901</Words>
  <Application>Microsoft Office PowerPoint</Application>
  <PresentationFormat>Widescreen</PresentationFormat>
  <Paragraphs>107</Paragraphs>
  <Slides>23</Slides>
  <Notes>1</Notes>
  <HiddenSlides>0</HiddenSlides>
  <MMClips>0</MMClips>
  <ScaleCrop>false</ScaleCrop>
  <HeadingPairs>
    <vt:vector size="6" baseType="variant">
      <vt:variant>
        <vt:lpstr>Fonts Used</vt:lpstr>
      </vt:variant>
      <vt:variant>
        <vt:i4>10</vt:i4>
      </vt:variant>
      <vt:variant>
        <vt:lpstr>Theme</vt:lpstr>
      </vt:variant>
      <vt:variant>
        <vt:i4>1</vt:i4>
      </vt:variant>
      <vt:variant>
        <vt:lpstr>Slide Titles</vt:lpstr>
      </vt:variant>
      <vt:variant>
        <vt:i4>23</vt:i4>
      </vt:variant>
    </vt:vector>
  </HeadingPairs>
  <TitlesOfParts>
    <vt:vector size="34" baseType="lpstr">
      <vt:lpstr>Araial</vt:lpstr>
      <vt:lpstr>Arial</vt:lpstr>
      <vt:lpstr>Calibri</vt:lpstr>
      <vt:lpstr>Calibri Light</vt:lpstr>
      <vt:lpstr>Courier New</vt:lpstr>
      <vt:lpstr>Open Sans</vt:lpstr>
      <vt:lpstr>Roboto</vt:lpstr>
      <vt:lpstr>Segoe UI</vt:lpstr>
      <vt:lpstr>Wingdings</vt:lpstr>
      <vt:lpstr>Wingdings,Sans-Serif</vt:lpstr>
      <vt:lpstr>Office Theme</vt:lpstr>
      <vt:lpstr>Database</vt:lpstr>
      <vt:lpstr>PowerPoint Presentation</vt:lpstr>
      <vt:lpstr>Database design </vt:lpstr>
      <vt:lpstr>Database deign </vt:lpstr>
      <vt:lpstr>Analysis phase:</vt:lpstr>
      <vt:lpstr>PowerPoint Presentation</vt:lpstr>
      <vt:lpstr>Analysis phase - ER Diagram </vt:lpstr>
      <vt:lpstr>Analysis phase - ER Diagram </vt:lpstr>
      <vt:lpstr>PowerPoint Presentation</vt:lpstr>
      <vt:lpstr>2. Logical phase </vt:lpstr>
      <vt:lpstr>2. Logical phase – Table diagram </vt:lpstr>
      <vt:lpstr>PowerPoint Presentation</vt:lpstr>
      <vt:lpstr>2. Physical stage</vt:lpstr>
      <vt:lpstr>PowerPoint Presentation</vt:lpstr>
      <vt:lpstr>Data Independence</vt:lpstr>
      <vt:lpstr>PowerPoint Presentation</vt:lpstr>
      <vt:lpstr>PowerPoint Presentation</vt:lpstr>
      <vt:lpstr>Programming </vt:lpstr>
      <vt:lpstr>Application Programming Interface, or API</vt:lpstr>
      <vt:lpstr>1.5 MySQL</vt:lpstr>
      <vt:lpstr>MySQL Command client </vt:lpstr>
      <vt:lpstr>MySQL Workbench  </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Nareman</dc:creator>
  <cp:lastModifiedBy>Nareman</cp:lastModifiedBy>
  <cp:revision>5</cp:revision>
  <dcterms:created xsi:type="dcterms:W3CDTF">2024-01-29T15:24:12Z</dcterms:created>
  <dcterms:modified xsi:type="dcterms:W3CDTF">2024-01-29T16:08:54Z</dcterms:modified>
</cp:coreProperties>
</file>